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59" r:id="rId4"/>
    <p:sldId id="299" r:id="rId5"/>
    <p:sldId id="266" r:id="rId6"/>
    <p:sldId id="269" r:id="rId7"/>
    <p:sldId id="270" r:id="rId8"/>
    <p:sldId id="268" r:id="rId9"/>
    <p:sldId id="281" r:id="rId10"/>
    <p:sldId id="284" r:id="rId11"/>
    <p:sldId id="282" r:id="rId12"/>
    <p:sldId id="283" r:id="rId13"/>
    <p:sldId id="298" r:id="rId14"/>
    <p:sldId id="311" r:id="rId15"/>
    <p:sldId id="312" r:id="rId16"/>
    <p:sldId id="306" r:id="rId17"/>
    <p:sldId id="307" r:id="rId18"/>
    <p:sldId id="310" r:id="rId19"/>
    <p:sldId id="289" r:id="rId20"/>
    <p:sldId id="292" r:id="rId21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BBCC00"/>
    <a:srgbClr val="00AACC"/>
    <a:srgbClr val="EE990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4685" autoAdjust="0"/>
    <p:restoredTop sz="94660"/>
  </p:normalViewPr>
  <p:slideViewPr>
    <p:cSldViewPr>
      <p:cViewPr>
        <p:scale>
          <a:sx n="65" d="100"/>
          <a:sy n="65" d="100"/>
        </p:scale>
        <p:origin x="-1632" y="-8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heme" Target="theme/theme1.xml"/><Relationship Id="rId14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28" Type="http://schemas.openxmlformats.org/officeDocument/2006/relationships/tableStyles" Target="tableStyles.xml"/><Relationship Id="rId26" Type="http://schemas.openxmlformats.org/officeDocument/2006/relationships/viewProps" Target="viewProp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00C25-B9D1-4489-95F0-CE59A39F65D5}" type="datetimeFigureOut">
              <a:rPr lang="nl-BE" smtClean="0"/>
              <a:pPr/>
              <a:t>15-06-2013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B1B58-ECDF-4889-B13E-E420182FFAD1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68073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D615B-27FB-4A6E-8A6F-BC6F17E00187}" type="datetimeFigureOut">
              <a:rPr lang="nl-NL" smtClean="0"/>
              <a:pPr/>
              <a:t>15-06-2013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0366D-C637-4703-958B-226BE548485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577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AD40CE-1329-498C-ACDA-4D7357105BB7}" type="slidenum">
              <a:rPr lang="en-US"/>
              <a:pPr/>
              <a:t>19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F3834D-C1B8-49D1-8ED8-6977005F21CB}" type="slidenum">
              <a:rPr lang="en-US"/>
              <a:pPr/>
              <a:t>20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RTEV_lo_zonder_baseline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5710" y="-1"/>
            <a:ext cx="6752585" cy="3861049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3429001"/>
            <a:ext cx="8208912" cy="1368152"/>
          </a:xfrm>
        </p:spPr>
        <p:txBody>
          <a:bodyPr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67544" y="4869160"/>
            <a:ext cx="8208912" cy="136815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pic>
        <p:nvPicPr>
          <p:cNvPr id="6" name="Afbeelding 5" descr="ARTEV_lo_zonder_baselin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5710" y="-1"/>
            <a:ext cx="6752585" cy="3861049"/>
          </a:xfrm>
          <a:prstGeom prst="rect">
            <a:avLst/>
          </a:prstGeom>
        </p:spPr>
      </p:pic>
      <p:sp>
        <p:nvSpPr>
          <p:cNvPr id="8" name="Rechthoek 7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6102000"/>
            <a:ext cx="9144000" cy="7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3405-4A7B-4F8A-B5AB-7ACF4B3E9B65}" type="datetime1">
              <a:rPr lang="nl-NL" smtClean="0"/>
              <a:pPr/>
              <a:t>15-06-2013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voorbeeldslides presentatie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F08B-08AE-4581-A5CB-D6D9DA0972F7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1143000"/>
          </a:xfrm>
        </p:spPr>
        <p:txBody>
          <a:bodyPr anchor="b" anchorCtr="0"/>
          <a:lstStyle>
            <a:lvl1pPr algn="l">
              <a:lnSpc>
                <a:spcPct val="90000"/>
              </a:lnSpc>
              <a:defRPr b="1">
                <a:solidFill>
                  <a:schemeClr val="accent4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pic>
        <p:nvPicPr>
          <p:cNvPr id="10" name="Afbeelding 9" descr="ARTEV_lo_wit_PPT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6309320"/>
            <a:ext cx="476250" cy="295275"/>
          </a:xfrm>
          <a:prstGeom prst="rect">
            <a:avLst/>
          </a:prstGeom>
        </p:spPr>
      </p:pic>
      <p:sp>
        <p:nvSpPr>
          <p:cNvPr id="11" name="Rechthoek 10"/>
          <p:cNvSpPr/>
          <p:nvPr userDrawn="1"/>
        </p:nvSpPr>
        <p:spPr>
          <a:xfrm>
            <a:off x="0" y="6102000"/>
            <a:ext cx="9144000" cy="7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ARTEV_lo_wit_PPT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72400" y="6309320"/>
            <a:ext cx="476250" cy="295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6102000"/>
            <a:ext cx="9144000" cy="7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l-NL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7466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7466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8888-DB05-4AE8-8CCC-A1287B82C61D}" type="datetime1">
              <a:rPr lang="nl-NL" smtClean="0"/>
              <a:pPr/>
              <a:t>15-06-2013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voorbeeldslides presentatie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F08B-08AE-4581-A5CB-D6D9DA0972F7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9" name="Afbeelding 8" descr="ARTEV_lo_wit_PPT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6309320"/>
            <a:ext cx="476250" cy="295275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0" y="6102000"/>
            <a:ext cx="9144000" cy="7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ARTEV_lo_wit_PPT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72400" y="6309320"/>
            <a:ext cx="476250" cy="295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102000"/>
            <a:ext cx="9144000" cy="7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600201"/>
            <a:ext cx="8208912" cy="4277072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41F7-8E4D-4E60-BD38-1B28FBBB7A9C}" type="datetime1">
              <a:rPr lang="nl-NL" smtClean="0"/>
              <a:pPr/>
              <a:t>15-06-2013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voorbeeldslides presentatie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F08B-08AE-4581-A5CB-D6D9DA0972F7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1143000"/>
          </a:xfrm>
        </p:spPr>
        <p:txBody>
          <a:bodyPr anchor="b" anchorCtr="0"/>
          <a:lstStyle>
            <a:lvl1pPr algn="l">
              <a:lnSpc>
                <a:spcPct val="90000"/>
              </a:lnSpc>
              <a:defRPr b="1">
                <a:solidFill>
                  <a:schemeClr val="accent4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pic>
        <p:nvPicPr>
          <p:cNvPr id="14" name="Afbeelding 13" descr="ARTEV_lo_wit_PPT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72400" y="6309320"/>
            <a:ext cx="476250" cy="295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6102000"/>
            <a:ext cx="9144000" cy="7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970784" cy="4349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6016" y="1600201"/>
            <a:ext cx="3960440" cy="4349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5C18-70B5-4F5F-BCE0-91215A180289}" type="datetime1">
              <a:rPr lang="nl-NL" smtClean="0"/>
              <a:pPr/>
              <a:t>15-06-2013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voorbeeldslides presentatie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F08B-08AE-4581-A5CB-D6D9DA0972F7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1143000"/>
          </a:xfrm>
        </p:spPr>
        <p:txBody>
          <a:bodyPr anchor="b" anchorCtr="0"/>
          <a:lstStyle>
            <a:lvl1pPr algn="l">
              <a:lnSpc>
                <a:spcPct val="90000"/>
              </a:lnSpc>
              <a:defRPr b="1">
                <a:solidFill>
                  <a:schemeClr val="accent4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pic>
        <p:nvPicPr>
          <p:cNvPr id="11" name="Afbeelding 10" descr="ARTEV_lo_wit_PPT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72400" y="6309320"/>
            <a:ext cx="476250" cy="295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6102000"/>
            <a:ext cx="9144000" cy="7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8299-6B1F-42F2-BA4B-756460629A0B}" type="datetime1">
              <a:rPr lang="nl-NL" smtClean="0"/>
              <a:pPr/>
              <a:t>15-06-2013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voorbeeldslides presentatie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F08B-08AE-4581-A5CB-D6D9DA0972F7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1143000"/>
          </a:xfrm>
        </p:spPr>
        <p:txBody>
          <a:bodyPr anchor="b" anchorCtr="0"/>
          <a:lstStyle>
            <a:lvl1pPr algn="l">
              <a:lnSpc>
                <a:spcPct val="90000"/>
              </a:lnSpc>
              <a:defRPr b="1">
                <a:solidFill>
                  <a:schemeClr val="accent4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pic>
        <p:nvPicPr>
          <p:cNvPr id="9" name="Afbeelding 8" descr="ARTEV_lo_wit_PPT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72400" y="6309320"/>
            <a:ext cx="476250" cy="295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102000"/>
            <a:ext cx="9144000" cy="7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03C3-8B05-44B3-89A4-771CD8F7ACEA}" type="datetime1">
              <a:rPr lang="nl-NL" smtClean="0"/>
              <a:pPr/>
              <a:t>15-06-2013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voorbeeldslides presentatie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F08B-08AE-4581-A5CB-D6D9DA0972F7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1143000"/>
          </a:xfrm>
        </p:spPr>
        <p:txBody>
          <a:bodyPr anchor="b" anchorCtr="0"/>
          <a:lstStyle>
            <a:lvl1pPr algn="l">
              <a:lnSpc>
                <a:spcPct val="90000"/>
              </a:lnSpc>
              <a:defRPr b="1">
                <a:solidFill>
                  <a:schemeClr val="accent4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pic>
        <p:nvPicPr>
          <p:cNvPr id="10" name="Afbeelding 9" descr="ARTEV_lo_wit_PPT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72400" y="6309320"/>
            <a:ext cx="476250" cy="295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6102000"/>
            <a:ext cx="9144000" cy="7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600201"/>
            <a:ext cx="8208912" cy="42770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7255-66D6-4B60-844C-8B08D5FF71DB}" type="datetime1">
              <a:rPr lang="nl-NL" smtClean="0"/>
              <a:pPr/>
              <a:t>15-06-2013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voorbeeldslides presentatie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F08B-08AE-4581-A5CB-D6D9DA0972F7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1143000"/>
          </a:xfrm>
        </p:spPr>
        <p:txBody>
          <a:bodyPr anchor="b" anchorCtr="0"/>
          <a:lstStyle>
            <a:lvl1pPr algn="l">
              <a:lnSpc>
                <a:spcPct val="90000"/>
              </a:lnSpc>
              <a:defRPr b="1">
                <a:solidFill>
                  <a:schemeClr val="accent4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pic>
        <p:nvPicPr>
          <p:cNvPr id="14" name="Afbeelding 13" descr="ARTEV_lo_wit_PPT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6309320"/>
            <a:ext cx="476250" cy="295275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0" y="6102000"/>
            <a:ext cx="9144000" cy="7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ARTEV_lo_wit_PPT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72400" y="6309320"/>
            <a:ext cx="476250" cy="295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6102000"/>
            <a:ext cx="9144000" cy="7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406900"/>
            <a:ext cx="8208911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3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67544" y="3429000"/>
            <a:ext cx="8208912" cy="9779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E2500-379F-4276-862F-D9566C8F3265}" type="datetime1">
              <a:rPr lang="nl-NL" smtClean="0"/>
              <a:pPr/>
              <a:t>15-06-2013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voorbeeldslides presentatie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F08B-08AE-4581-A5CB-D6D9DA0972F7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0" name="Afbeelding 9" descr="ARTEV_lo_wit_PPT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6309320"/>
            <a:ext cx="476250" cy="295275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 userDrawn="1"/>
        </p:nvSpPr>
        <p:spPr>
          <a:xfrm>
            <a:off x="0" y="6102000"/>
            <a:ext cx="9144000" cy="7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ARTEV_lo_wit_PPT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72400" y="6309320"/>
            <a:ext cx="476250" cy="295275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6102000"/>
            <a:ext cx="9144000" cy="7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970784" cy="4349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6016" y="1600201"/>
            <a:ext cx="3960440" cy="4349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8021-B3DB-451C-8D1D-3B356BD95019}" type="datetime1">
              <a:rPr lang="nl-NL" smtClean="0"/>
              <a:pPr/>
              <a:t>15-06-2013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voorbeeldslides presentatie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F08B-08AE-4581-A5CB-D6D9DA0972F7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1143000"/>
          </a:xfrm>
        </p:spPr>
        <p:txBody>
          <a:bodyPr anchor="b" anchorCtr="0"/>
          <a:lstStyle>
            <a:lvl1pPr algn="l">
              <a:lnSpc>
                <a:spcPct val="90000"/>
              </a:lnSpc>
              <a:defRPr b="1">
                <a:solidFill>
                  <a:schemeClr val="accent4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pic>
        <p:nvPicPr>
          <p:cNvPr id="11" name="Afbeelding 10" descr="ARTEV_lo_wit_PPT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6309320"/>
            <a:ext cx="476250" cy="295275"/>
          </a:xfrm>
          <a:prstGeom prst="rect">
            <a:avLst/>
          </a:prstGeom>
        </p:spPr>
      </p:pic>
      <p:sp>
        <p:nvSpPr>
          <p:cNvPr id="12" name="Rechthoek 11"/>
          <p:cNvSpPr/>
          <p:nvPr userDrawn="1"/>
        </p:nvSpPr>
        <p:spPr>
          <a:xfrm>
            <a:off x="0" y="6102000"/>
            <a:ext cx="9144000" cy="7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ARTEV_lo_wit_PPT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72400" y="6309320"/>
            <a:ext cx="476250" cy="295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102000"/>
            <a:ext cx="9144000" cy="7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>
            <a:lvl1pPr algn="l">
              <a:lnSpc>
                <a:spcPct val="90000"/>
              </a:lnSpc>
              <a:defRPr b="1">
                <a:solidFill>
                  <a:schemeClr val="accent4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3970784" cy="669751"/>
          </a:xfrm>
          <a:solidFill>
            <a:schemeClr val="accent2"/>
          </a:solidFill>
        </p:spPr>
        <p:txBody>
          <a:bodyPr lIns="144000" tIns="72000" rIns="144000" bIns="72000" anchor="ctr" anchorCtr="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204864"/>
            <a:ext cx="3970784" cy="3744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16016" y="1535112"/>
            <a:ext cx="3970784" cy="669751"/>
          </a:xfrm>
          <a:solidFill>
            <a:schemeClr val="accent2"/>
          </a:solidFill>
        </p:spPr>
        <p:txBody>
          <a:bodyPr lIns="144000" tIns="72000" rIns="144000" bIns="72000" anchor="ctr" anchorCtr="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16016" y="2204864"/>
            <a:ext cx="3970784" cy="3744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41E0-9E4A-41A3-8AE7-CFA6D7582DA6}" type="datetime1">
              <a:rPr lang="nl-NL" smtClean="0"/>
              <a:pPr/>
              <a:t>15-06-2013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voorbeeldslides presentatie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F08B-08AE-4581-A5CB-D6D9DA0972F7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2" name="Afbeelding 11" descr="ARTEV_lo_wit_PPT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6309320"/>
            <a:ext cx="476250" cy="295275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0" y="6102000"/>
            <a:ext cx="9144000" cy="7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l-NL"/>
          </a:p>
        </p:txBody>
      </p:sp>
      <p:pic>
        <p:nvPicPr>
          <p:cNvPr id="14" name="Afbeelding 13" descr="ARTEV_lo_wit_PPT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72400" y="6309320"/>
            <a:ext cx="476250" cy="295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0" y="6102000"/>
            <a:ext cx="9144000" cy="7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E135-6856-40F7-ACC4-D9047CD76D68}" type="datetime1">
              <a:rPr lang="nl-NL" smtClean="0"/>
              <a:pPr/>
              <a:t>15-06-2013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voorbeeldslides presentatie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F08B-08AE-4581-A5CB-D6D9DA0972F7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1143000"/>
          </a:xfrm>
        </p:spPr>
        <p:txBody>
          <a:bodyPr anchor="b" anchorCtr="0"/>
          <a:lstStyle>
            <a:lvl1pPr algn="l">
              <a:lnSpc>
                <a:spcPct val="90000"/>
              </a:lnSpc>
              <a:defRPr b="1">
                <a:solidFill>
                  <a:schemeClr val="accent4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pic>
        <p:nvPicPr>
          <p:cNvPr id="9" name="Afbeelding 8" descr="ARTEV_lo_wit_PPT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6309320"/>
            <a:ext cx="476250" cy="295275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0" y="6102000"/>
            <a:ext cx="9144000" cy="7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ARTEV_lo_wit_PPT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72400" y="6309320"/>
            <a:ext cx="476250" cy="295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6102000"/>
            <a:ext cx="9144000" cy="7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0C81-5AF2-4BEA-8618-F3FDEC4A6D76}" type="datetime1">
              <a:rPr lang="nl-NL" smtClean="0"/>
              <a:pPr/>
              <a:t>15-06-2013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voorbeeldslides presentatie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F08B-08AE-4581-A5CB-D6D9DA0972F7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 descr="ARTEV_lo_wit_PPT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6309320"/>
            <a:ext cx="476250" cy="295275"/>
          </a:xfrm>
          <a:prstGeom prst="rect">
            <a:avLst/>
          </a:prstGeom>
        </p:spPr>
      </p:pic>
      <p:sp>
        <p:nvSpPr>
          <p:cNvPr id="8" name="Rechthoek 7"/>
          <p:cNvSpPr/>
          <p:nvPr userDrawn="1"/>
        </p:nvSpPr>
        <p:spPr>
          <a:xfrm>
            <a:off x="0" y="6102000"/>
            <a:ext cx="9144000" cy="7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l-NL"/>
          </a:p>
        </p:txBody>
      </p:sp>
      <p:pic>
        <p:nvPicPr>
          <p:cNvPr id="9" name="Afbeelding 8" descr="ARTEV_lo_wit_PPT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72400" y="6309320"/>
            <a:ext cx="476250" cy="295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6102000"/>
            <a:ext cx="9144000" cy="7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3275855" cy="1435100"/>
          </a:xfrm>
          <a:solidFill>
            <a:schemeClr val="accent2"/>
          </a:solidFill>
        </p:spPr>
        <p:txBody>
          <a:bodyPr lIns="468000" tIns="180000" bIns="180000"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75856" y="0"/>
            <a:ext cx="5410944" cy="6126163"/>
          </a:xfrm>
        </p:spPr>
        <p:txBody>
          <a:bodyPr lIns="360000" tIns="360000" r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" y="1435100"/>
            <a:ext cx="3275856" cy="4658195"/>
          </a:xfrm>
          <a:solidFill>
            <a:schemeClr val="bg2"/>
          </a:solidFill>
        </p:spPr>
        <p:txBody>
          <a:bodyPr lIns="468000" tIns="18000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B148-4BB0-4EE5-B5CA-3476574E40E6}" type="datetime1">
              <a:rPr lang="nl-NL" smtClean="0"/>
              <a:pPr/>
              <a:t>15-06-2013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voorbeeldslides presentatie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F08B-08AE-4581-A5CB-D6D9DA0972F7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 descr="ARTEV_lo_wit_PPT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6309320"/>
            <a:ext cx="476250" cy="295275"/>
          </a:xfrm>
          <a:prstGeom prst="rect">
            <a:avLst/>
          </a:prstGeom>
        </p:spPr>
      </p:pic>
      <p:sp>
        <p:nvSpPr>
          <p:cNvPr id="11" name="Rechthoek 10"/>
          <p:cNvSpPr/>
          <p:nvPr userDrawn="1"/>
        </p:nvSpPr>
        <p:spPr>
          <a:xfrm>
            <a:off x="0" y="6102000"/>
            <a:ext cx="9144000" cy="7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ARTEV_lo_wit_PPT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72400" y="6309320"/>
            <a:ext cx="476250" cy="295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6102000"/>
            <a:ext cx="9144000" cy="7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869160"/>
            <a:ext cx="8208912" cy="498178"/>
          </a:xfrm>
        </p:spPr>
        <p:txBody>
          <a:bodyPr anchor="b"/>
          <a:lstStyle>
            <a:lvl1pPr algn="l">
              <a:defRPr sz="2000" b="1">
                <a:solidFill>
                  <a:schemeClr val="accent3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67544" y="0"/>
            <a:ext cx="8208912" cy="486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7544" y="5367338"/>
            <a:ext cx="8208912" cy="5819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7E1E-8FED-4BA6-BFE9-2246D5C7CCE2}" type="datetime1">
              <a:rPr lang="nl-NL" smtClean="0"/>
              <a:pPr/>
              <a:t>15-06-2013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voorbeeldslides presentatie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F08B-08AE-4581-A5CB-D6D9DA0972F7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0" name="Afbeelding 9" descr="ARTEV_lo_wit_PPT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6309320"/>
            <a:ext cx="476250" cy="295275"/>
          </a:xfrm>
          <a:prstGeom prst="rect">
            <a:avLst/>
          </a:prstGeom>
        </p:spPr>
      </p:pic>
      <p:sp>
        <p:nvSpPr>
          <p:cNvPr id="11" name="Rechthoek 10"/>
          <p:cNvSpPr/>
          <p:nvPr userDrawn="1"/>
        </p:nvSpPr>
        <p:spPr>
          <a:xfrm>
            <a:off x="0" y="6102000"/>
            <a:ext cx="9144000" cy="7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ARTEV_lo_wit_PPT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72400" y="6309320"/>
            <a:ext cx="476250" cy="2952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67544" y="1600201"/>
            <a:ext cx="8208912" cy="42770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99592" y="6336000"/>
            <a:ext cx="864096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B835D74-F56A-4383-83EA-2BE15DCE745E}" type="datetime1">
              <a:rPr lang="nl-NL" smtClean="0"/>
              <a:pPr/>
              <a:t>15-06-2013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763688" y="6336000"/>
            <a:ext cx="5400000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voorbeeldslides presentatie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67544" y="6336000"/>
            <a:ext cx="252000" cy="252000"/>
          </a:xfrm>
          <a:prstGeom prst="rect">
            <a:avLst/>
          </a:prstGeom>
          <a:solidFill>
            <a:schemeClr val="bg1"/>
          </a:solidFill>
        </p:spPr>
        <p:txBody>
          <a:bodyPr vert="horz" lIns="36000" tIns="36000" rIns="36000" bIns="36000" rtlCol="0" anchor="ctr"/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fld id="{61A5F08B-08AE-4581-A5CB-D6D9DA0972F7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  <p:sldLayoutId id="2147483652" r:id="rId13"/>
    <p:sldLayoutId id="2147483654" r:id="rId14"/>
    <p:sldLayoutId id="2147483658" r:id="rId15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720000" rtl="0" eaLnBrk="1" latinLnBrk="0" hangingPunct="1">
        <a:spcBef>
          <a:spcPct val="20000"/>
        </a:spcBef>
        <a:buClr>
          <a:schemeClr val="accent2"/>
        </a:buClr>
        <a:buSzPct val="100000"/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28800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5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5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4" Type="http://schemas.openxmlformats.org/officeDocument/2006/relationships/hyperlink" Target="http://www.brussels-airlines.be/" TargetMode="External"/><Relationship Id="rId4" Type="http://schemas.openxmlformats.org/officeDocument/2006/relationships/hyperlink" Target="http://www.visitgent.be/" TargetMode="External"/><Relationship Id="rId7" Type="http://schemas.openxmlformats.org/officeDocument/2006/relationships/hyperlink" Target="http://www.ond.vlaanderen.be/english" TargetMode="External"/><Relationship Id="rId11" Type="http://schemas.openxmlformats.org/officeDocument/2006/relationships/hyperlink" Target="http://www.europa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isitflanders.be/" TargetMode="External"/><Relationship Id="rId16" Type="http://schemas.openxmlformats.org/officeDocument/2006/relationships/hyperlink" Target="http://www.delijn.be/" TargetMode="External"/><Relationship Id="rId8" Type="http://schemas.openxmlformats.org/officeDocument/2006/relationships/hyperlink" Target="http://www.studyinflanders.be/" TargetMode="External"/><Relationship Id="rId13" Type="http://schemas.openxmlformats.org/officeDocument/2006/relationships/hyperlink" Target="http://www.esngent.com/" TargetMode="External"/><Relationship Id="rId10" Type="http://schemas.openxmlformats.org/officeDocument/2006/relationships/hyperlink" Target="http://www.belgium.fgov.be/" TargetMode="External"/><Relationship Id="rId5" Type="http://schemas.openxmlformats.org/officeDocument/2006/relationships/hyperlink" Target="http://www.use-it.be/" TargetMode="External"/><Relationship Id="rId15" Type="http://schemas.openxmlformats.org/officeDocument/2006/relationships/hyperlink" Target="http://www.b-rail.be/" TargetMode="External"/><Relationship Id="rId12" Type="http://schemas.openxmlformats.org/officeDocument/2006/relationships/hyperlink" Target="http://ec.europa.eu/index_en.htm" TargetMode="External"/><Relationship Id="rId2" Type="http://schemas.openxmlformats.org/officeDocument/2006/relationships/notesSlide" Target="../notesSlides/notesSlide2.xml"/><Relationship Id="rId9" Type="http://schemas.openxmlformats.org/officeDocument/2006/relationships/hyperlink" Target="http://www.highereducation.be/" TargetMode="External"/><Relationship Id="rId3" Type="http://schemas.openxmlformats.org/officeDocument/2006/relationships/hyperlink" Target="http://www.augent.b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4509120"/>
            <a:ext cx="8208912" cy="1368152"/>
          </a:xfrm>
        </p:spPr>
        <p:txBody>
          <a:bodyPr>
            <a:normAutofit/>
          </a:bodyPr>
          <a:lstStyle/>
          <a:p>
            <a:r>
              <a:rPr lang="nl-BE" dirty="0" smtClean="0"/>
              <a:t>Artevelde </a:t>
            </a:r>
            <a:r>
              <a:rPr lang="nl-BE" smtClean="0"/>
              <a:t>University</a:t>
            </a:r>
            <a:r>
              <a:rPr lang="nl-BE" dirty="0" smtClean="0"/>
              <a:t> College </a:t>
            </a:r>
            <a:r>
              <a:rPr lang="nl-BE" dirty="0" err="1" smtClean="0"/>
              <a:t>Ghent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67544" y="3645024"/>
            <a:ext cx="8208912" cy="1152128"/>
          </a:xfrm>
        </p:spPr>
        <p:txBody>
          <a:bodyPr/>
          <a:lstStyle/>
          <a:p>
            <a:r>
              <a:rPr lang="nl-BE" smtClean="0"/>
              <a:t>June 17</a:t>
            </a:r>
            <a:r>
              <a:rPr lang="nl-BE" smtClean="0"/>
              <a:t>, </a:t>
            </a:r>
            <a:r>
              <a:rPr lang="nl-BE" dirty="0" smtClean="0"/>
              <a:t>2013</a:t>
            </a:r>
          </a:p>
          <a:p>
            <a:r>
              <a:rPr lang="nl-BE" dirty="0" err="1" smtClean="0"/>
              <a:t>Introducing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519AF-7660-4557-A260-EA39903AA079}" type="datetime1">
              <a:rPr lang="nl-NL" smtClean="0"/>
              <a:pPr/>
              <a:t>15-06-2013</a:t>
            </a:fld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AHS General Info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F08B-08AE-4581-A5CB-D6D9DA0972F7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634082"/>
          </a:xfrm>
        </p:spPr>
        <p:txBody>
          <a:bodyPr>
            <a:normAutofit/>
          </a:bodyPr>
          <a:lstStyle/>
          <a:p>
            <a:pPr algn="ctr"/>
            <a:r>
              <a:rPr lang="nl-BE" dirty="0" smtClean="0"/>
              <a:t>Artevelde </a:t>
            </a:r>
            <a:r>
              <a:rPr lang="nl-BE" dirty="0" err="1" smtClean="0"/>
              <a:t>University</a:t>
            </a:r>
            <a:r>
              <a:rPr lang="nl-BE" dirty="0" smtClean="0"/>
              <a:t> College </a:t>
            </a:r>
            <a:r>
              <a:rPr lang="nl-BE" dirty="0" err="1" smtClean="0"/>
              <a:t>Ghent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3563888" y="1484784"/>
            <a:ext cx="5112568" cy="424847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400" b="1" dirty="0" smtClean="0"/>
              <a:t>Bachelor of Business Management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400" b="1" dirty="0" smtClean="0"/>
              <a:t>Bachelor of Office Management</a:t>
            </a:r>
            <a:endParaRPr lang="en-US" sz="2200" b="1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400" b="1" dirty="0" smtClean="0"/>
              <a:t>Bachelor of Communication Management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400" b="1" dirty="0" smtClean="0"/>
              <a:t>Bachelor of Journalism 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400" b="1" dirty="0" smtClean="0"/>
              <a:t>Bachelor of Graphical and Digital Media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400" b="1" dirty="0" smtClean="0"/>
              <a:t>Bachelor of Social Work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endParaRPr lang="en-US" sz="2200" dirty="0" smtClean="0"/>
          </a:p>
          <a:p>
            <a:pPr>
              <a:lnSpc>
                <a:spcPct val="120000"/>
              </a:lnSpc>
              <a:buNone/>
            </a:pPr>
            <a:endParaRPr lang="en-US" sz="2400" dirty="0" smtClean="0"/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endParaRPr lang="en-US" sz="1700" dirty="0" smtClean="0"/>
          </a:p>
        </p:txBody>
      </p:sp>
      <p:sp>
        <p:nvSpPr>
          <p:cNvPr id="15" name="Tijdelijke aanduiding voor tekst 2"/>
          <p:cNvSpPr txBox="1">
            <a:spLocks/>
          </p:cNvSpPr>
          <p:nvPr/>
        </p:nvSpPr>
        <p:spPr>
          <a:xfrm>
            <a:off x="683568" y="980728"/>
            <a:ext cx="7848872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/>
          <a:p>
            <a:pPr marL="288000" indent="-288000" algn="ctr" defTabSz="720000">
              <a:spcBef>
                <a:spcPct val="20000"/>
              </a:spcBef>
              <a:buClr>
                <a:schemeClr val="accent2"/>
              </a:buClr>
              <a:buSzPct val="100000"/>
            </a:pPr>
            <a:r>
              <a:rPr lang="nl-BE" sz="2400" b="1" dirty="0" err="1" smtClean="0">
                <a:solidFill>
                  <a:schemeClr val="bg1"/>
                </a:solidFill>
              </a:rPr>
              <a:t>Degrees</a:t>
            </a:r>
            <a:endParaRPr kumimoji="0" lang="nl-BE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517232"/>
            <a:ext cx="327813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251520" y="1484784"/>
            <a:ext cx="5256584" cy="424847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Business Management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Office Management</a:t>
            </a:r>
            <a:endParaRPr lang="en-US" sz="2200" dirty="0" smtClean="0"/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Communication </a:t>
            </a:r>
            <a:br>
              <a:rPr lang="en-US" sz="2400" dirty="0" smtClean="0"/>
            </a:br>
            <a:r>
              <a:rPr lang="en-US" sz="2400" dirty="0" smtClean="0"/>
              <a:t>Management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Journalism 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Graphical and Digital </a:t>
            </a:r>
            <a:br>
              <a:rPr lang="en-US" sz="2400" dirty="0" smtClean="0"/>
            </a:br>
            <a:r>
              <a:rPr lang="en-US" sz="2400" dirty="0" smtClean="0"/>
              <a:t>Media</a:t>
            </a:r>
          </a:p>
          <a:p>
            <a:pPr lvl="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Social Work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endParaRPr lang="en-US" sz="2200" dirty="0" smtClean="0"/>
          </a:p>
          <a:p>
            <a:pPr>
              <a:lnSpc>
                <a:spcPct val="120000"/>
              </a:lnSpc>
              <a:buNone/>
            </a:pPr>
            <a:endParaRPr lang="en-US" sz="2400" dirty="0" smtClean="0"/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endParaRPr lang="en-US" sz="1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75000" contrast="-75000"/>
          </a:blip>
          <a:srcRect/>
          <a:stretch>
            <a:fillRect/>
          </a:stretch>
        </p:blipFill>
        <p:spPr bwMode="auto">
          <a:xfrm>
            <a:off x="1187624" y="1628800"/>
            <a:ext cx="6988082" cy="439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519AF-7660-4557-A260-EA39903AA079}" type="datetime1">
              <a:rPr lang="nl-NL" smtClean="0"/>
              <a:pPr/>
              <a:t>15-06-2013</a:t>
            </a:fld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AHS General Info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F08B-08AE-4581-A5CB-D6D9DA0972F7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634082"/>
          </a:xfrm>
        </p:spPr>
        <p:txBody>
          <a:bodyPr>
            <a:normAutofit/>
          </a:bodyPr>
          <a:lstStyle/>
          <a:p>
            <a:pPr algn="ctr"/>
            <a:r>
              <a:rPr lang="nl-BE" dirty="0" smtClean="0"/>
              <a:t>Artevelde </a:t>
            </a:r>
            <a:r>
              <a:rPr lang="nl-BE" dirty="0" err="1" smtClean="0"/>
              <a:t>University</a:t>
            </a:r>
            <a:r>
              <a:rPr lang="nl-BE" dirty="0" smtClean="0"/>
              <a:t> College </a:t>
            </a:r>
            <a:r>
              <a:rPr lang="nl-BE" dirty="0" err="1" smtClean="0"/>
              <a:t>Ghent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4067944" y="1556792"/>
            <a:ext cx="4896544" cy="460851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250" b="1" dirty="0" smtClean="0"/>
              <a:t>Bachelor of Speech and language therapy</a:t>
            </a:r>
            <a:r>
              <a:rPr lang="en-US" sz="2250" b="1" dirty="0" smtClean="0">
                <a:solidFill>
                  <a:srgbClr val="BBCC00"/>
                </a:solidFill>
              </a:rPr>
              <a:t> </a:t>
            </a:r>
            <a:endParaRPr lang="en-US" sz="2250" b="1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250" b="1" dirty="0" smtClean="0"/>
              <a:t>Bachelor and Master of Physiotherapy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250" b="1" dirty="0" smtClean="0"/>
              <a:t>Bachelor of Audiology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250" b="1" dirty="0" smtClean="0"/>
              <a:t>Bachelor of Nursing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250" b="1" dirty="0" smtClean="0"/>
              <a:t>Bachelor of Midwifery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250" b="1" dirty="0" smtClean="0"/>
              <a:t>Bachelor of Occupational therapy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250" b="1" dirty="0" smtClean="0"/>
              <a:t>Bachelor of Podiatry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250" b="1" dirty="0" smtClean="0"/>
              <a:t>Advanced Bachelor of Creative Therapy </a:t>
            </a:r>
          </a:p>
        </p:txBody>
      </p:sp>
      <p:sp>
        <p:nvSpPr>
          <p:cNvPr id="15" name="Tijdelijke aanduiding voor tekst 2"/>
          <p:cNvSpPr txBox="1">
            <a:spLocks/>
          </p:cNvSpPr>
          <p:nvPr/>
        </p:nvSpPr>
        <p:spPr>
          <a:xfrm>
            <a:off x="683568" y="980728"/>
            <a:ext cx="7848872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/>
          <a:p>
            <a:pPr marL="288000" indent="-288000" algn="ctr" defTabSz="720000">
              <a:spcBef>
                <a:spcPct val="20000"/>
              </a:spcBef>
              <a:buClr>
                <a:schemeClr val="accent2"/>
              </a:buClr>
              <a:buSzPct val="100000"/>
            </a:pPr>
            <a:r>
              <a:rPr lang="nl-BE" sz="2400" b="1" dirty="0" err="1" smtClean="0">
                <a:solidFill>
                  <a:schemeClr val="bg1"/>
                </a:solidFill>
              </a:rPr>
              <a:t>Degrees</a:t>
            </a:r>
            <a:endParaRPr kumimoji="0" lang="nl-BE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jdelijke aanduiding voor inhoud 8"/>
          <p:cNvSpPr txBox="1">
            <a:spLocks/>
          </p:cNvSpPr>
          <p:nvPr/>
        </p:nvSpPr>
        <p:spPr>
          <a:xfrm>
            <a:off x="179512" y="1556792"/>
            <a:ext cx="5293096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88000" marR="0" lvl="0" indent="-288000" algn="l" defTabSz="7200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2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Speech and language therapy</a:t>
            </a:r>
            <a:r>
              <a:rPr kumimoji="0" lang="en-US" sz="2250" b="1" i="0" u="none" strike="noStrike" kern="1200" cap="none" spc="0" normalizeH="0" baseline="0" noProof="0" dirty="0" smtClean="0">
                <a:ln>
                  <a:noFill/>
                </a:ln>
                <a:solidFill>
                  <a:srgbClr val="BB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2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8000" marR="0" lvl="0" indent="-288000" algn="l" defTabSz="7200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tabLst/>
              <a:defRPr/>
            </a:pPr>
            <a:r>
              <a:rPr kumimoji="0" lang="en-US" sz="22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2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2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Physiotherapy</a:t>
            </a:r>
          </a:p>
          <a:p>
            <a:pPr marL="288000" marR="0" lvl="0" indent="-288000" algn="l" defTabSz="7200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2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Audiology</a:t>
            </a:r>
          </a:p>
          <a:p>
            <a:pPr marL="288000" marR="0" lvl="0" indent="-288000" algn="l" defTabSz="7200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2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Nursing</a:t>
            </a:r>
          </a:p>
          <a:p>
            <a:pPr marL="288000" marR="0" lvl="0" indent="-288000" algn="l" defTabSz="7200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2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Midwifery</a:t>
            </a:r>
          </a:p>
          <a:p>
            <a:pPr marL="288000" marR="0" lvl="0" indent="-288000" algn="l" defTabSz="7200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2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Occupational therapy</a:t>
            </a:r>
          </a:p>
          <a:p>
            <a:pPr marL="288000" marR="0" lvl="0" indent="-288000" algn="l" defTabSz="7200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2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Podiatry</a:t>
            </a:r>
          </a:p>
          <a:p>
            <a:pPr marL="288000" marR="0" lvl="0" indent="-288000" algn="l" defTabSz="7200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2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Creative Therapy </a:t>
            </a:r>
          </a:p>
        </p:txBody>
      </p:sp>
      <p:sp>
        <p:nvSpPr>
          <p:cNvPr id="12" name="Tekstvak 11"/>
          <p:cNvSpPr txBox="1"/>
          <p:nvPr/>
        </p:nvSpPr>
        <p:spPr>
          <a:xfrm rot="20649749">
            <a:off x="1509269" y="2932253"/>
            <a:ext cx="3318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err="1" smtClean="0">
                <a:solidFill>
                  <a:srgbClr val="00AACC"/>
                </a:solidFill>
              </a:rPr>
              <a:t>flexible</a:t>
            </a:r>
            <a:r>
              <a:rPr lang="nl-BE" sz="2000" b="1" dirty="0" smtClean="0">
                <a:solidFill>
                  <a:srgbClr val="00AACC"/>
                </a:solidFill>
              </a:rPr>
              <a:t>, </a:t>
            </a:r>
            <a:r>
              <a:rPr lang="nl-BE" sz="2000" b="1" dirty="0" err="1" smtClean="0">
                <a:solidFill>
                  <a:srgbClr val="00AACC"/>
                </a:solidFill>
              </a:rPr>
              <a:t>credit-rated</a:t>
            </a:r>
            <a:r>
              <a:rPr lang="nl-BE" sz="2000" b="1" dirty="0" smtClean="0">
                <a:solidFill>
                  <a:srgbClr val="00AACC"/>
                </a:solidFill>
              </a:rPr>
              <a:t> </a:t>
            </a:r>
            <a:br>
              <a:rPr lang="nl-BE" sz="2000" b="1" dirty="0" smtClean="0">
                <a:solidFill>
                  <a:srgbClr val="00AACC"/>
                </a:solidFill>
              </a:rPr>
            </a:br>
            <a:r>
              <a:rPr lang="nl-BE" sz="2000" b="1" dirty="0" smtClean="0">
                <a:solidFill>
                  <a:srgbClr val="00AACC"/>
                </a:solidFill>
              </a:rPr>
              <a:t>and </a:t>
            </a:r>
            <a:r>
              <a:rPr lang="nl-BE" sz="2000" b="1" dirty="0" err="1" smtClean="0">
                <a:solidFill>
                  <a:srgbClr val="00AACC"/>
                </a:solidFill>
              </a:rPr>
              <a:t>competence-based</a:t>
            </a:r>
            <a:endParaRPr lang="nl-BE" sz="2000" dirty="0">
              <a:solidFill>
                <a:srgbClr val="00AA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519AF-7660-4557-A260-EA39903AA079}" type="datetime1">
              <a:rPr lang="nl-NL" smtClean="0"/>
              <a:pPr/>
              <a:t>15-06-2013</a:t>
            </a:fld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AHS General Info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F08B-08AE-4581-A5CB-D6D9DA0972F7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634082"/>
          </a:xfrm>
        </p:spPr>
        <p:txBody>
          <a:bodyPr>
            <a:normAutofit/>
          </a:bodyPr>
          <a:lstStyle/>
          <a:p>
            <a:pPr algn="ctr"/>
            <a:r>
              <a:rPr lang="nl-BE" dirty="0" smtClean="0"/>
              <a:t>Artevelde </a:t>
            </a:r>
            <a:r>
              <a:rPr lang="nl-BE" dirty="0" err="1" smtClean="0"/>
              <a:t>University</a:t>
            </a:r>
            <a:r>
              <a:rPr lang="nl-BE" dirty="0" smtClean="0"/>
              <a:t> College </a:t>
            </a:r>
            <a:r>
              <a:rPr lang="nl-BE" dirty="0" err="1" smtClean="0"/>
              <a:t>Ghent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4427984" y="1484784"/>
            <a:ext cx="4536504" cy="446449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b="1" dirty="0" smtClean="0"/>
              <a:t>Bachelor of Pre-school Education 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b="1" dirty="0" smtClean="0"/>
              <a:t>Bachelor of Primary Education 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b="1" dirty="0" smtClean="0"/>
              <a:t>Bachelor of Secondary Education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b="1" dirty="0" smtClean="0"/>
              <a:t>Bachelor of Early Childhood Education </a:t>
            </a:r>
            <a:r>
              <a:rPr lang="en-US" sz="2000" b="1" i="1" dirty="0" smtClean="0"/>
              <a:t>(NEW)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b="1" dirty="0" smtClean="0"/>
              <a:t>Advanced Bachelor of Special Education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b="1" dirty="0" smtClean="0"/>
              <a:t>Advanced Bachelor of Special Educational Needs and Remedial Teaching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b="1" dirty="0" smtClean="0"/>
              <a:t>Advanced Bachelor of Education: </a:t>
            </a:r>
            <a:r>
              <a:rPr lang="en-US" sz="2000" b="1" smtClean="0"/>
              <a:t>School Development </a:t>
            </a:r>
            <a:r>
              <a:rPr lang="en-US" sz="2000" b="1" i="1" smtClean="0"/>
              <a:t>(NEW)</a:t>
            </a:r>
            <a:endParaRPr lang="en-US" sz="2000" b="1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en-US" sz="2000" b="1" dirty="0" smtClean="0"/>
          </a:p>
        </p:txBody>
      </p:sp>
      <p:sp>
        <p:nvSpPr>
          <p:cNvPr id="15" name="Tijdelijke aanduiding voor tekst 2"/>
          <p:cNvSpPr txBox="1">
            <a:spLocks/>
          </p:cNvSpPr>
          <p:nvPr/>
        </p:nvSpPr>
        <p:spPr>
          <a:xfrm>
            <a:off x="683568" y="980728"/>
            <a:ext cx="7848872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/>
          <a:p>
            <a:pPr marL="288000" indent="-288000" algn="ctr" defTabSz="720000">
              <a:spcBef>
                <a:spcPct val="20000"/>
              </a:spcBef>
              <a:buClr>
                <a:schemeClr val="accent2"/>
              </a:buClr>
              <a:buSzPct val="100000"/>
            </a:pPr>
            <a:r>
              <a:rPr lang="nl-BE" sz="2400" b="1" dirty="0" err="1" smtClean="0">
                <a:solidFill>
                  <a:schemeClr val="bg1"/>
                </a:solidFill>
              </a:rPr>
              <a:t>Degrees</a:t>
            </a:r>
            <a:endParaRPr kumimoji="0" lang="nl-BE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hthoek 12"/>
          <p:cNvSpPr/>
          <p:nvPr/>
        </p:nvSpPr>
        <p:spPr>
          <a:xfrm rot="21092592">
            <a:off x="1294928" y="5524007"/>
            <a:ext cx="30823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000" b="1" dirty="0" err="1" smtClean="0">
                <a:solidFill>
                  <a:srgbClr val="00AACC"/>
                </a:solidFill>
              </a:rPr>
              <a:t>graduates</a:t>
            </a:r>
            <a:r>
              <a:rPr lang="nl-BE" sz="2000" b="1" dirty="0" smtClean="0">
                <a:solidFill>
                  <a:srgbClr val="00AACC"/>
                </a:solidFill>
              </a:rPr>
              <a:t> </a:t>
            </a:r>
            <a:r>
              <a:rPr lang="nl-BE" sz="2000" b="1" dirty="0" err="1" smtClean="0">
                <a:solidFill>
                  <a:srgbClr val="00AACC"/>
                </a:solidFill>
              </a:rPr>
              <a:t>ready</a:t>
            </a:r>
            <a:r>
              <a:rPr lang="nl-BE" sz="2000" b="1" dirty="0" smtClean="0">
                <a:solidFill>
                  <a:srgbClr val="00AACC"/>
                </a:solidFill>
              </a:rPr>
              <a:t> </a:t>
            </a:r>
            <a:r>
              <a:rPr lang="nl-BE" sz="2000" b="1" dirty="0" err="1" smtClean="0">
                <a:solidFill>
                  <a:srgbClr val="00AACC"/>
                </a:solidFill>
              </a:rPr>
              <a:t>for</a:t>
            </a:r>
            <a:r>
              <a:rPr lang="nl-BE" sz="2000" b="1" dirty="0" smtClean="0">
                <a:solidFill>
                  <a:srgbClr val="00AACC"/>
                </a:solidFill>
              </a:rPr>
              <a:t> the </a:t>
            </a:r>
            <a:r>
              <a:rPr lang="nl-BE" sz="2000" b="1" dirty="0" err="1" smtClean="0">
                <a:solidFill>
                  <a:srgbClr val="00AACC"/>
                </a:solidFill>
              </a:rPr>
              <a:t>European</a:t>
            </a:r>
            <a:r>
              <a:rPr lang="nl-BE" sz="2000" b="1" dirty="0" smtClean="0">
                <a:solidFill>
                  <a:srgbClr val="00AACC"/>
                </a:solidFill>
              </a:rPr>
              <a:t> </a:t>
            </a:r>
            <a:r>
              <a:rPr lang="nl-BE" sz="2000" b="1" dirty="0" err="1" smtClean="0">
                <a:solidFill>
                  <a:srgbClr val="00AACC"/>
                </a:solidFill>
              </a:rPr>
              <a:t>labour</a:t>
            </a:r>
            <a:r>
              <a:rPr lang="nl-BE" sz="2000" b="1" dirty="0" smtClean="0">
                <a:solidFill>
                  <a:srgbClr val="00AACC"/>
                </a:solidFill>
              </a:rPr>
              <a:t> </a:t>
            </a:r>
            <a:r>
              <a:rPr lang="nl-BE" sz="2000" b="1" dirty="0" err="1" smtClean="0">
                <a:solidFill>
                  <a:srgbClr val="00AACC"/>
                </a:solidFill>
              </a:rPr>
              <a:t>market</a:t>
            </a:r>
            <a:r>
              <a:rPr lang="nl-BE" sz="2000" b="1" dirty="0" smtClean="0">
                <a:solidFill>
                  <a:srgbClr val="00AACC"/>
                </a:solidFill>
              </a:rPr>
              <a:t>. </a:t>
            </a:r>
          </a:p>
        </p:txBody>
      </p:sp>
      <p:sp>
        <p:nvSpPr>
          <p:cNvPr id="14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323528" y="1484784"/>
            <a:ext cx="4321496" cy="446449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dirty="0" smtClean="0"/>
              <a:t>Pre-school Education 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dirty="0" smtClean="0"/>
              <a:t>Primary Education 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dirty="0" smtClean="0"/>
              <a:t>Secondary Education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dirty="0" smtClean="0"/>
              <a:t>Early Childhood Education </a:t>
            </a:r>
            <a:r>
              <a:rPr lang="en-US" sz="2000" i="1" dirty="0" smtClean="0"/>
              <a:t>(NEW)</a:t>
            </a:r>
            <a:br>
              <a:rPr lang="en-US" sz="2000" i="1" dirty="0" smtClean="0"/>
            </a:br>
            <a:endParaRPr lang="en-US" sz="2000" i="1" dirty="0" smtClean="0"/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dirty="0" smtClean="0"/>
              <a:t>Special Education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dirty="0" smtClean="0"/>
              <a:t>Special Educational Needs and Remedial Teaching</a:t>
            </a:r>
          </a:p>
          <a:p>
            <a:pPr>
              <a:lnSpc>
                <a:spcPct val="120000"/>
              </a:lnSpc>
              <a:buNone/>
            </a:pPr>
            <a:endParaRPr lang="en-US" sz="2000" dirty="0" smtClean="0"/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dirty="0" smtClean="0"/>
              <a:t>School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556792"/>
            <a:ext cx="2204467" cy="208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519AF-7660-4557-A260-EA39903AA079}" type="datetime1">
              <a:rPr lang="nl-NL" smtClean="0"/>
              <a:pPr/>
              <a:t>15-06-2013</a:t>
            </a:fld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AHS General Info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F08B-08AE-4581-A5CB-D6D9DA0972F7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634082"/>
          </a:xfrm>
        </p:spPr>
        <p:txBody>
          <a:bodyPr>
            <a:normAutofit/>
          </a:bodyPr>
          <a:lstStyle/>
          <a:p>
            <a:pPr algn="ctr"/>
            <a:r>
              <a:rPr lang="nl-BE" dirty="0" smtClean="0"/>
              <a:t>Artevelde </a:t>
            </a:r>
            <a:r>
              <a:rPr lang="nl-BE" dirty="0" err="1" smtClean="0"/>
              <a:t>University</a:t>
            </a:r>
            <a:r>
              <a:rPr lang="nl-BE" dirty="0" smtClean="0"/>
              <a:t> College </a:t>
            </a:r>
            <a:r>
              <a:rPr lang="nl-BE" dirty="0" err="1" smtClean="0"/>
              <a:t>Ghent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539552" y="1556792"/>
            <a:ext cx="8461448" cy="460851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endParaRPr lang="en-US" sz="1700" dirty="0" smtClean="0"/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endParaRPr lang="en-US" sz="1700" dirty="0" smtClean="0"/>
          </a:p>
        </p:txBody>
      </p:sp>
      <p:sp>
        <p:nvSpPr>
          <p:cNvPr id="15" name="Tijdelijke aanduiding voor tekst 2"/>
          <p:cNvSpPr txBox="1">
            <a:spLocks/>
          </p:cNvSpPr>
          <p:nvPr/>
        </p:nvSpPr>
        <p:spPr>
          <a:xfrm>
            <a:off x="683568" y="980728"/>
            <a:ext cx="7848872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/>
          <a:p>
            <a:pPr marL="288000" indent="-288000" algn="ctr" defTabSz="720000">
              <a:spcBef>
                <a:spcPct val="20000"/>
              </a:spcBef>
              <a:buClr>
                <a:schemeClr val="accent2"/>
              </a:buClr>
              <a:buSzPct val="100000"/>
            </a:pPr>
            <a:r>
              <a:rPr lang="nl-BE" sz="2400" b="1" dirty="0" smtClean="0">
                <a:solidFill>
                  <a:schemeClr val="bg1"/>
                </a:solidFill>
              </a:rPr>
              <a:t>International </a:t>
            </a:r>
            <a:r>
              <a:rPr lang="nl-BE" sz="2400" b="1" dirty="0" err="1" smtClean="0">
                <a:solidFill>
                  <a:schemeClr val="bg1"/>
                </a:solidFill>
              </a:rPr>
              <a:t>Courses</a:t>
            </a:r>
            <a:endParaRPr kumimoji="0" lang="nl-BE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467544" y="1772816"/>
            <a:ext cx="8280920" cy="3384376"/>
          </a:xfrm>
        </p:spPr>
        <p:txBody>
          <a:bodyPr>
            <a:noAutofit/>
          </a:bodyPr>
          <a:lstStyle/>
          <a:p>
            <a:pPr lvl="0">
              <a:buClr>
                <a:srgbClr val="BBCC00"/>
              </a:buClr>
              <a:buNone/>
            </a:pPr>
            <a:endParaRPr lang="en-US" sz="1100" b="1" dirty="0" smtClean="0">
              <a:solidFill>
                <a:prstClr val="black"/>
              </a:solidFill>
            </a:endParaRPr>
          </a:p>
          <a:p>
            <a:pPr lvl="0">
              <a:buClr>
                <a:srgbClr val="BBCC00"/>
              </a:buClr>
              <a:buFont typeface="Wingdings" pitchFamily="2" charset="2"/>
              <a:buChar char="v"/>
            </a:pPr>
            <a:r>
              <a:rPr lang="en-US" sz="2400" b="1" dirty="0" smtClean="0">
                <a:solidFill>
                  <a:prstClr val="black"/>
                </a:solidFill>
              </a:rPr>
              <a:t>BUSINESS MANAGEMENT:</a:t>
            </a:r>
            <a:endParaRPr lang="en-US" sz="2400" dirty="0" smtClean="0">
              <a:solidFill>
                <a:prstClr val="black"/>
              </a:solidFill>
            </a:endParaRPr>
          </a:p>
          <a:p>
            <a:r>
              <a:rPr lang="en-US" sz="2400" dirty="0" smtClean="0"/>
              <a:t>Raising International Business Awareness (RIBA)</a:t>
            </a:r>
          </a:p>
          <a:p>
            <a:r>
              <a:rPr lang="en-US" sz="2400" dirty="0" smtClean="0"/>
              <a:t>Artevelde Business School</a:t>
            </a:r>
          </a:p>
          <a:p>
            <a:pPr lvl="0">
              <a:buClr>
                <a:srgbClr val="BBCC00"/>
              </a:buClr>
              <a:buNone/>
            </a:pPr>
            <a:endParaRPr lang="en-US" sz="1100" b="1" dirty="0" smtClean="0">
              <a:solidFill>
                <a:prstClr val="black"/>
              </a:solidFill>
            </a:endParaRPr>
          </a:p>
          <a:p>
            <a:pPr lvl="0">
              <a:buClr>
                <a:srgbClr val="BBCC00"/>
              </a:buClr>
              <a:buFont typeface="Wingdings" pitchFamily="2" charset="2"/>
              <a:buChar char="v"/>
            </a:pPr>
            <a:r>
              <a:rPr lang="en-US" sz="2400" b="1" dirty="0" smtClean="0">
                <a:solidFill>
                  <a:prstClr val="black"/>
                </a:solidFill>
              </a:rPr>
              <a:t>COMMUNICATION MANAGEMENT :</a:t>
            </a:r>
            <a:endParaRPr lang="en-US" sz="2400" dirty="0" smtClean="0">
              <a:solidFill>
                <a:prstClr val="black"/>
              </a:solidFill>
            </a:endParaRPr>
          </a:p>
          <a:p>
            <a:r>
              <a:rPr lang="en-US" sz="2400" dirty="0" smtClean="0"/>
              <a:t>Module in Communication Management (MOCOMA)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four obligatory courses are:</a:t>
            </a:r>
            <a:endParaRPr lang="nl-BE" dirty="0" smtClean="0"/>
          </a:p>
          <a:p>
            <a:pPr lvl="1"/>
            <a:r>
              <a:rPr lang="en-US" b="1" dirty="0" smtClean="0"/>
              <a:t>EU: Institutions, Politics and Trade (4 ECTS)</a:t>
            </a:r>
            <a:endParaRPr lang="nl-BE" dirty="0" smtClean="0"/>
          </a:p>
          <a:p>
            <a:pPr lvl="1"/>
            <a:r>
              <a:rPr lang="en-US" b="1" dirty="0" smtClean="0"/>
              <a:t>European Business (4 ECTS)</a:t>
            </a:r>
            <a:endParaRPr lang="nl-BE" dirty="0" smtClean="0"/>
          </a:p>
          <a:p>
            <a:pPr lvl="1"/>
            <a:r>
              <a:rPr lang="en-US" b="1" dirty="0" smtClean="0"/>
              <a:t>Socio-Economic Case Studies (4 ECTS)</a:t>
            </a:r>
            <a:endParaRPr lang="nl-BE" dirty="0" smtClean="0"/>
          </a:p>
          <a:p>
            <a:pPr lvl="1"/>
            <a:r>
              <a:rPr lang="en-US" b="1" dirty="0" smtClean="0"/>
              <a:t>E-Business in the EU (4 ECTS)</a:t>
            </a:r>
            <a:endParaRPr lang="nl-BE" dirty="0" smtClean="0"/>
          </a:p>
          <a:p>
            <a:pPr>
              <a:buNone/>
            </a:pP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7255-66D6-4B60-844C-8B08D5FF71DB}" type="datetime1">
              <a:rPr lang="nl-NL" smtClean="0"/>
              <a:pPr/>
              <a:t>15-06-2013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voorbeeldslides presentatie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F08B-08AE-4581-A5CB-D6D9DA0972F7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Artevelde Business School</a:t>
            </a:r>
            <a:endParaRPr lang="nl-B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i="1" dirty="0" smtClean="0"/>
              <a:t>Entrepreneurship (4 ECTS)</a:t>
            </a:r>
            <a:endParaRPr lang="nl-BE" sz="2000" dirty="0" smtClean="0"/>
          </a:p>
          <a:p>
            <a:r>
              <a:rPr lang="en-US" sz="2000" i="1" dirty="0" smtClean="0"/>
              <a:t>Strategic Marketing &amp; Communication (8 ECTS)</a:t>
            </a:r>
            <a:endParaRPr lang="nl-BE" sz="2000" dirty="0" smtClean="0"/>
          </a:p>
          <a:p>
            <a:r>
              <a:rPr lang="en-US" sz="2000" i="1" dirty="0" smtClean="0"/>
              <a:t>International Marketing (3 ECTS)</a:t>
            </a:r>
            <a:endParaRPr lang="nl-BE" sz="2000" dirty="0" smtClean="0"/>
          </a:p>
          <a:p>
            <a:r>
              <a:rPr lang="en-US" sz="2000" i="1" dirty="0" smtClean="0"/>
              <a:t>E-Marketing (6 ECTS)</a:t>
            </a:r>
            <a:endParaRPr lang="nl-BE" sz="2000" dirty="0" smtClean="0"/>
          </a:p>
          <a:p>
            <a:r>
              <a:rPr lang="en-US" sz="2000" i="1" dirty="0" smtClean="0"/>
              <a:t>Innovation &amp; Growth (10 ECTS)</a:t>
            </a:r>
            <a:endParaRPr lang="nl-BE" sz="2000" dirty="0" smtClean="0"/>
          </a:p>
          <a:p>
            <a:r>
              <a:rPr lang="en-US" sz="2000" i="1" dirty="0" smtClean="0"/>
              <a:t>ERP and Internal Control (3 ECTS)</a:t>
            </a:r>
            <a:endParaRPr lang="nl-BE" sz="2000" dirty="0" smtClean="0"/>
          </a:p>
          <a:p>
            <a:r>
              <a:rPr lang="en-US" sz="2000" i="1" dirty="0" smtClean="0"/>
              <a:t> ERP &amp; Software for Logistics (4 ECTS)</a:t>
            </a:r>
          </a:p>
          <a:p>
            <a:r>
              <a:rPr lang="en-US" sz="2000" i="1" dirty="0" smtClean="0"/>
              <a:t>International Business Game </a:t>
            </a:r>
          </a:p>
          <a:p>
            <a:pPr>
              <a:buNone/>
            </a:pPr>
            <a:r>
              <a:rPr lang="en-US" sz="2000" i="1" dirty="0" smtClean="0"/>
              <a:t>	(4 ECTS)</a:t>
            </a:r>
            <a:endParaRPr lang="nl-BE" sz="2000" dirty="0" smtClean="0"/>
          </a:p>
          <a:p>
            <a:endParaRPr lang="nl-BE" sz="2200" dirty="0" smtClean="0"/>
          </a:p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i="1" dirty="0" smtClean="0"/>
              <a:t>Communication &amp; Sponsoring </a:t>
            </a:r>
          </a:p>
          <a:p>
            <a:pPr>
              <a:buNone/>
            </a:pPr>
            <a:r>
              <a:rPr lang="en-US" i="1" dirty="0" smtClean="0"/>
              <a:t>      (3 ECTS)</a:t>
            </a:r>
            <a:endParaRPr lang="nl-BE" dirty="0" smtClean="0"/>
          </a:p>
          <a:p>
            <a:r>
              <a:rPr lang="en-US" i="1" dirty="0" smtClean="0"/>
              <a:t>Cultural Events Management </a:t>
            </a:r>
          </a:p>
          <a:p>
            <a:pPr>
              <a:buNone/>
            </a:pPr>
            <a:r>
              <a:rPr lang="en-US" i="1" dirty="0" smtClean="0"/>
              <a:t>     (3 ECTS)</a:t>
            </a:r>
            <a:endParaRPr lang="nl-BE" dirty="0" smtClean="0"/>
          </a:p>
          <a:p>
            <a:r>
              <a:rPr lang="en-US" i="1" dirty="0" smtClean="0"/>
              <a:t>Sports Event Management (3 ECTS)</a:t>
            </a:r>
            <a:endParaRPr lang="nl-BE" dirty="0" smtClean="0"/>
          </a:p>
          <a:p>
            <a:r>
              <a:rPr lang="en-US" i="1" dirty="0" smtClean="0"/>
              <a:t>Leisure Events Management </a:t>
            </a:r>
          </a:p>
          <a:p>
            <a:pPr>
              <a:buNone/>
            </a:pPr>
            <a:r>
              <a:rPr lang="en-US" i="1" dirty="0" smtClean="0"/>
              <a:t>      (3 ECTS)</a:t>
            </a:r>
            <a:endParaRPr lang="nl-BE" dirty="0" smtClean="0"/>
          </a:p>
          <a:p>
            <a:r>
              <a:rPr lang="en-US" i="1" dirty="0" smtClean="0"/>
              <a:t>MICE (Meetings, Incentives, Conferences and Exhibitions Management) (3 ECTS)</a:t>
            </a:r>
            <a:endParaRPr lang="nl-BE" dirty="0" smtClean="0"/>
          </a:p>
          <a:p>
            <a:r>
              <a:rPr lang="en-US" i="1" dirty="0" smtClean="0"/>
              <a:t>Business English and/or Business French (5 ECTS)</a:t>
            </a:r>
            <a:endParaRPr lang="nl-BE" dirty="0" smtClean="0"/>
          </a:p>
          <a:p>
            <a:r>
              <a:rPr lang="en-US" i="1" dirty="0" smtClean="0"/>
              <a:t>Dutch for Beginners</a:t>
            </a:r>
            <a:r>
              <a:rPr lang="nl-BE" dirty="0" smtClean="0"/>
              <a:t> (5 ECTS)</a:t>
            </a:r>
          </a:p>
          <a:p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8021-B3DB-451C-8D1D-3B356BD95019}" type="datetime1">
              <a:rPr lang="nl-NL" smtClean="0"/>
              <a:pPr/>
              <a:t>15-06-2013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voorbeeldslides presentatie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F08B-08AE-4581-A5CB-D6D9DA0972F7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Artevelde Business School: </a:t>
            </a:r>
            <a:r>
              <a:rPr lang="nl-BE" dirty="0" err="1" smtClean="0"/>
              <a:t>electives</a:t>
            </a:r>
            <a:endParaRPr lang="nl-B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7255-66D6-4B60-844C-8B08D5FF71DB}" type="datetime1">
              <a:rPr lang="nl-NL" smtClean="0"/>
              <a:pPr/>
              <a:t>15-06-2013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voorbeeldslides presentatie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F08B-08AE-4581-A5CB-D6D9DA0972F7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143000"/>
          </a:xfrm>
        </p:spPr>
        <p:txBody>
          <a:bodyPr/>
          <a:lstStyle/>
          <a:p>
            <a:r>
              <a:rPr lang="nl-BE" dirty="0" smtClean="0"/>
              <a:t>Artevelde </a:t>
            </a:r>
            <a:r>
              <a:rPr lang="nl-BE" dirty="0" err="1" smtClean="0"/>
              <a:t>University</a:t>
            </a:r>
            <a:r>
              <a:rPr lang="nl-BE" dirty="0" smtClean="0"/>
              <a:t> College </a:t>
            </a:r>
            <a:r>
              <a:rPr lang="nl-BE" dirty="0" err="1" smtClean="0"/>
              <a:t>Ghent</a:t>
            </a:r>
            <a:endParaRPr lang="nl-BE" dirty="0"/>
          </a:p>
        </p:txBody>
      </p:sp>
      <p:sp>
        <p:nvSpPr>
          <p:cNvPr id="7" name="Tijdelijke aanduiding voor tekst 2"/>
          <p:cNvSpPr txBox="1">
            <a:spLocks/>
          </p:cNvSpPr>
          <p:nvPr/>
        </p:nvSpPr>
        <p:spPr>
          <a:xfrm>
            <a:off x="683568" y="1268760"/>
            <a:ext cx="7848872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/>
          <a:p>
            <a:pPr marL="288000" indent="-288000" algn="ctr" defTabSz="720000">
              <a:spcBef>
                <a:spcPct val="20000"/>
              </a:spcBef>
              <a:buClr>
                <a:schemeClr val="accent2"/>
              </a:buClr>
              <a:buSzPct val="100000"/>
            </a:pPr>
            <a:r>
              <a:rPr lang="nl-BE" sz="2400" b="1" dirty="0" err="1" smtClean="0">
                <a:solidFill>
                  <a:schemeClr val="bg1"/>
                </a:solidFill>
              </a:rPr>
              <a:t>Ghent</a:t>
            </a:r>
            <a:r>
              <a:rPr lang="nl-BE" sz="2400" b="1" dirty="0" smtClean="0">
                <a:solidFill>
                  <a:schemeClr val="bg1"/>
                </a:solidFill>
              </a:rPr>
              <a:t>: </a:t>
            </a:r>
            <a:r>
              <a:rPr lang="nl-BE" sz="2400" b="1" dirty="0" err="1" smtClean="0">
                <a:solidFill>
                  <a:schemeClr val="bg1"/>
                </a:solidFill>
              </a:rPr>
              <a:t>some</a:t>
            </a:r>
            <a:r>
              <a:rPr lang="nl-BE" sz="2400" b="1" dirty="0" smtClean="0">
                <a:solidFill>
                  <a:schemeClr val="bg1"/>
                </a:solidFill>
              </a:rPr>
              <a:t> snapshots…</a:t>
            </a:r>
            <a:endParaRPr kumimoji="0" lang="nl-BE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3" descr="gent_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19672" y="1916832"/>
            <a:ext cx="5795964" cy="3861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ent_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3495567"/>
            <a:ext cx="4860032" cy="3362433"/>
          </a:xfrm>
          <a:prstGeom prst="rect">
            <a:avLst/>
          </a:prstGeom>
          <a:noFill/>
        </p:spPr>
      </p:pic>
      <p:pic>
        <p:nvPicPr>
          <p:cNvPr id="6" name="Picture 4" descr="20091112_Kantienberg_1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442611"/>
            <a:ext cx="4860033" cy="341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addemar.be/files/cust_216/images/g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50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1" descr="gent_4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004048" cy="3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1" descr="gent_1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-1"/>
            <a:ext cx="4932040" cy="328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Afbeelding 1" descr="DSC_460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28726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1" descr="gent_01.jpg"/>
          <p:cNvPicPr>
            <a:picLocks noChangeAspect="1"/>
          </p:cNvPicPr>
          <p:nvPr/>
        </p:nvPicPr>
        <p:blipFill>
          <a:blip r:embed="rId4" cstate="print">
            <a:lum bright="5000" contrast="-5000"/>
          </a:blip>
          <a:srcRect/>
          <a:stretch>
            <a:fillRect/>
          </a:stretch>
        </p:blipFill>
        <p:spPr bwMode="auto">
          <a:xfrm>
            <a:off x="0" y="3284984"/>
            <a:ext cx="5363660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1" descr="gent_4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284984"/>
            <a:ext cx="5220072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4C24F2-FDF2-4507-9234-DFB3F94D6E27}" type="slidenum">
              <a:rPr lang="nl-NL"/>
              <a:pPr>
                <a:defRPr/>
              </a:pPr>
              <a:t>19</a:t>
            </a:fld>
            <a:r>
              <a:rPr lang="nl-NL"/>
              <a:t>/40</a:t>
            </a:r>
            <a:endParaRPr lang="nl-NL">
              <a:solidFill>
                <a:schemeClr val="tx1"/>
              </a:solidFill>
            </a:endParaRP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7" y="2060848"/>
            <a:ext cx="5544616" cy="381642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2900" dirty="0" smtClean="0"/>
              <a:t>Student mobility 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2900" dirty="0" smtClean="0"/>
              <a:t>I@H 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2900" dirty="0" smtClean="0"/>
              <a:t>Staff mobility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2900" dirty="0" smtClean="0"/>
              <a:t>Strategic alliances: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GB" sz="2600" dirty="0" smtClean="0"/>
              <a:t> </a:t>
            </a:r>
            <a:r>
              <a:rPr lang="en-GB" sz="2200" dirty="0" smtClean="0"/>
              <a:t>regional: Ghent University Association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GB" sz="2600" dirty="0" smtClean="0"/>
              <a:t> </a:t>
            </a:r>
            <a:r>
              <a:rPr lang="en-GB" sz="2200" dirty="0" smtClean="0"/>
              <a:t>international: networks/consortia e.g.</a:t>
            </a:r>
          </a:p>
          <a:p>
            <a:pPr lvl="2"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en-GB" sz="2000" i="1" dirty="0" smtClean="0">
                <a:latin typeface="Arial" charset="0"/>
              </a:rPr>
              <a:t>EASSW </a:t>
            </a:r>
            <a:r>
              <a:rPr lang="en-GB" sz="1800" i="1" dirty="0" smtClean="0">
                <a:latin typeface="Arial" charset="0"/>
              </a:rPr>
              <a:t>(Social Work)</a:t>
            </a:r>
          </a:p>
          <a:p>
            <a:pPr lvl="2"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en-GB" sz="2000" i="1" dirty="0" smtClean="0">
                <a:latin typeface="Arial" charset="0"/>
              </a:rPr>
              <a:t>Comenius Association </a:t>
            </a:r>
            <a:r>
              <a:rPr lang="en-GB" sz="1800" i="1" dirty="0" smtClean="0">
                <a:latin typeface="Arial" charset="0"/>
              </a:rPr>
              <a:t>(Teacher Training)</a:t>
            </a:r>
          </a:p>
          <a:p>
            <a:pPr lvl="2"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en-GB" sz="2000" i="1" dirty="0" smtClean="0">
                <a:latin typeface="Arial" charset="0"/>
              </a:rPr>
              <a:t>COHEHRE </a:t>
            </a:r>
            <a:r>
              <a:rPr lang="en-GB" sz="1800" i="1" dirty="0" smtClean="0">
                <a:latin typeface="Arial" charset="0"/>
              </a:rPr>
              <a:t>(Health Care)</a:t>
            </a:r>
          </a:p>
          <a:p>
            <a:pPr lvl="2"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en-GB" sz="2000" i="1" dirty="0" smtClean="0">
                <a:latin typeface="Arial" charset="0"/>
              </a:rPr>
              <a:t>BUSINET </a:t>
            </a:r>
            <a:r>
              <a:rPr lang="en-GB" sz="1800" i="1" dirty="0" smtClean="0">
                <a:latin typeface="Arial" charset="0"/>
              </a:rPr>
              <a:t>(Business Studies)</a:t>
            </a:r>
            <a:endParaRPr lang="en-GB" sz="1800" i="1" dirty="0" smtClean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539552" y="188640"/>
            <a:ext cx="8208912" cy="63408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Artevelde </a:t>
            </a:r>
            <a:r>
              <a:rPr kumimoji="0" lang="nl-BE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University</a:t>
            </a:r>
            <a:r>
              <a:rPr kumimoji="0" lang="nl-BE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College </a:t>
            </a:r>
            <a:r>
              <a:rPr kumimoji="0" lang="nl-BE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Ghent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jdelijke aanduiding voor tekst 2"/>
          <p:cNvSpPr txBox="1">
            <a:spLocks/>
          </p:cNvSpPr>
          <p:nvPr/>
        </p:nvSpPr>
        <p:spPr>
          <a:xfrm>
            <a:off x="683568" y="836712"/>
            <a:ext cx="7848872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/>
          <a:p>
            <a:pPr marL="288000" indent="-288000" algn="ctr" defTabSz="720000">
              <a:spcBef>
                <a:spcPct val="20000"/>
              </a:spcBef>
              <a:buClr>
                <a:schemeClr val="accent2"/>
              </a:buClr>
              <a:buSzPct val="100000"/>
            </a:pPr>
            <a:r>
              <a:rPr lang="nl-NL" sz="2400" b="1" dirty="0" err="1" smtClean="0">
                <a:solidFill>
                  <a:schemeClr val="bg1"/>
                </a:solidFill>
              </a:rPr>
              <a:t>Examples</a:t>
            </a:r>
            <a:r>
              <a:rPr lang="nl-NL" sz="2400" b="1" dirty="0" smtClean="0">
                <a:solidFill>
                  <a:schemeClr val="bg1"/>
                </a:solidFill>
              </a:rPr>
              <a:t> of international </a:t>
            </a:r>
            <a:r>
              <a:rPr lang="nl-NL" sz="2400" b="1" dirty="0" err="1" smtClean="0">
                <a:solidFill>
                  <a:schemeClr val="bg1"/>
                </a:solidFill>
              </a:rPr>
              <a:t>activities</a:t>
            </a:r>
            <a:r>
              <a:rPr lang="nl-NL" sz="2400" b="1" dirty="0" smtClean="0">
                <a:solidFill>
                  <a:schemeClr val="bg1"/>
                </a:solidFill>
              </a:rPr>
              <a:t/>
            </a:r>
            <a:br>
              <a:rPr lang="nl-NL" sz="2400" b="1" dirty="0" smtClean="0">
                <a:solidFill>
                  <a:schemeClr val="bg1"/>
                </a:solidFill>
              </a:rPr>
            </a:br>
            <a:endParaRPr kumimoji="0" lang="nl-BE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508104" y="2060848"/>
            <a:ext cx="3240360" cy="3997424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/>
          <a:p>
            <a:pPr marL="288000" marR="0" lvl="0" indent="-288000" algn="l" defTabSz="7200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International projects include:</a:t>
            </a:r>
            <a:r>
              <a:rPr kumimoji="0" lang="en-GB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GB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GB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ERASMUS Intensive Programmes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Intensive Programmes (no ext. funding) 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ERASMUS Curriculum Development Projects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Comenius,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Grundtvig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Leonardo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Vinci</a:t>
            </a:r>
            <a:endParaRPr kumimoji="0" lang="nl-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395536" y="1484784"/>
            <a:ext cx="828092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2500" b="1" dirty="0" smtClean="0"/>
              <a:t>Around 143 international partners</a:t>
            </a:r>
          </a:p>
          <a:p>
            <a:pPr>
              <a:lnSpc>
                <a:spcPct val="90000"/>
              </a:lnSpc>
            </a:pPr>
            <a:endParaRPr lang="en-GB" sz="25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Belgium</a:t>
            </a:r>
            <a:r>
              <a:rPr lang="nl-BE" dirty="0" smtClean="0"/>
              <a:t>, in the </a:t>
            </a:r>
            <a:r>
              <a:rPr lang="nl-BE" dirty="0" err="1" smtClean="0"/>
              <a:t>heart</a:t>
            </a:r>
            <a:r>
              <a:rPr lang="nl-BE" dirty="0" smtClean="0"/>
              <a:t> of </a:t>
            </a:r>
            <a:r>
              <a:rPr lang="nl-BE" dirty="0" err="1" smtClean="0"/>
              <a:t>europe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398B-9BCB-41E3-B027-8436D5535527}" type="datetime1">
              <a:rPr lang="nl-NL" smtClean="0"/>
              <a:pPr/>
              <a:t>15-06-2013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AHS General Info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F08B-08AE-4581-A5CB-D6D9DA0972F7}" type="slidenum">
              <a:rPr lang="nl-NL" smtClean="0"/>
              <a:pPr/>
              <a:t>2</a:t>
            </a:fld>
            <a:endParaRPr lang="nl-N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580112" y="476672"/>
            <a:ext cx="2232248" cy="241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87624" y="476672"/>
            <a:ext cx="24482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2E30E-2C09-4624-90A9-F7693822BA4A}" type="slidenum">
              <a:rPr lang="nl-NL"/>
              <a:pPr>
                <a:defRPr/>
              </a:pPr>
              <a:t>20</a:t>
            </a:fld>
            <a:r>
              <a:rPr lang="nl-NL"/>
              <a:t>/40</a:t>
            </a:r>
            <a:endParaRPr lang="nl-NL">
              <a:solidFill>
                <a:schemeClr val="tx1"/>
              </a:solidFill>
            </a:endParaRP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00201"/>
            <a:ext cx="3888432" cy="427707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Ghent University Association</a:t>
            </a:r>
          </a:p>
          <a:p>
            <a:pPr lvl="1"/>
            <a:r>
              <a:rPr lang="en-US" dirty="0" smtClean="0">
                <a:hlinkClick r:id="rId3"/>
              </a:rPr>
              <a:t>www.augent.be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Gent, the city</a:t>
            </a:r>
          </a:p>
          <a:p>
            <a:pPr lvl="1"/>
            <a:r>
              <a:rPr lang="en-US" dirty="0" smtClean="0">
                <a:hlinkClick r:id="rId4"/>
              </a:rPr>
              <a:t>www.visitgent.be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www.use-it.be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Flanders, the region</a:t>
            </a:r>
          </a:p>
          <a:p>
            <a:pPr lvl="1"/>
            <a:r>
              <a:rPr lang="en-US" dirty="0" smtClean="0">
                <a:hlinkClick r:id="rId6"/>
              </a:rPr>
              <a:t>www.visitflanders.be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Higher Education in Flanders</a:t>
            </a:r>
          </a:p>
          <a:p>
            <a:pPr lvl="1"/>
            <a:r>
              <a:rPr lang="en-US" dirty="0" smtClean="0">
                <a:hlinkClick r:id="rId7"/>
              </a:rPr>
              <a:t>www.ond.vlaanderen.be/english</a:t>
            </a:r>
            <a:endParaRPr lang="en-US" dirty="0" smtClean="0"/>
          </a:p>
          <a:p>
            <a:pPr lvl="1"/>
            <a:r>
              <a:rPr lang="en-US" dirty="0" smtClean="0">
                <a:hlinkClick r:id="rId8"/>
              </a:rPr>
              <a:t>www.studyinflanders.be</a:t>
            </a:r>
            <a:endParaRPr lang="en-US" dirty="0" smtClean="0"/>
          </a:p>
          <a:p>
            <a:pPr lvl="1"/>
            <a:r>
              <a:rPr lang="en-US" dirty="0" smtClean="0">
                <a:hlinkClick r:id="rId9"/>
              </a:rPr>
              <a:t>www.highereducation.be</a:t>
            </a:r>
            <a:r>
              <a:rPr lang="en-US" dirty="0" smtClean="0"/>
              <a:t>  </a:t>
            </a:r>
          </a:p>
          <a:p>
            <a:endParaRPr lang="en-US" dirty="0" smtClean="0"/>
          </a:p>
          <a:p>
            <a:pPr eaLnBrk="1" hangingPunct="1"/>
            <a:endParaRPr lang="nl-BE" dirty="0" smtClean="0"/>
          </a:p>
          <a:p>
            <a:pPr eaLnBrk="1" hangingPunct="1"/>
            <a:endParaRPr lang="nl-BE" dirty="0" smtClean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67544" y="274638"/>
            <a:ext cx="8208912" cy="63408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Artevelde </a:t>
            </a:r>
            <a:r>
              <a:rPr kumimoji="0" lang="nl-BE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University</a:t>
            </a:r>
            <a:r>
              <a:rPr kumimoji="0" lang="nl-BE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College </a:t>
            </a:r>
            <a:r>
              <a:rPr kumimoji="0" lang="nl-BE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Ghent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jdelijke aanduiding voor tekst 2"/>
          <p:cNvSpPr txBox="1">
            <a:spLocks/>
          </p:cNvSpPr>
          <p:nvPr/>
        </p:nvSpPr>
        <p:spPr>
          <a:xfrm>
            <a:off x="683568" y="980728"/>
            <a:ext cx="7848872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/>
          <a:p>
            <a:pPr marL="288000" indent="-288000" algn="ctr" defTabSz="720000">
              <a:spcBef>
                <a:spcPct val="20000"/>
              </a:spcBef>
              <a:buClr>
                <a:schemeClr val="accent2"/>
              </a:buClr>
              <a:buSzPct val="100000"/>
            </a:pPr>
            <a:r>
              <a:rPr lang="en-US" sz="2400" b="1" dirty="0" smtClean="0">
                <a:solidFill>
                  <a:schemeClr val="bg1"/>
                </a:solidFill>
              </a:rPr>
              <a:t>Useful links</a:t>
            </a:r>
            <a:endParaRPr kumimoji="0" lang="nl-BE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499992" y="1556792"/>
            <a:ext cx="4032448" cy="4277072"/>
          </a:xfrm>
          <a:prstGeom prst="rect">
            <a:avLst/>
          </a:prstGeom>
        </p:spPr>
        <p:txBody>
          <a:bodyPr vert="horz" lIns="0" tIns="0" rIns="0" bIns="0" rtlCol="0">
            <a:normAutofit fontScale="62500" lnSpcReduction="20000"/>
          </a:bodyPr>
          <a:lstStyle/>
          <a:p>
            <a:pPr marL="288000" marR="0" lvl="0" indent="-288000" algn="l" defTabSz="7200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288000" marR="0" lvl="0" indent="-288000" algn="l" defTabSz="7200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Belgium, the country</a:t>
            </a:r>
          </a:p>
          <a:p>
            <a:pPr marL="576000" marR="0" lvl="1" indent="-28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0"/>
              </a:rPr>
              <a:t>www.belgium.fgov.be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8000" marR="0" lvl="0" indent="-288000" algn="l" defTabSz="7200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8000" marR="0" lvl="0" indent="-288000" algn="l" defTabSz="7200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Europe and the ERASMUS-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programme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6000" marR="0" lvl="1" indent="-28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1"/>
              </a:rPr>
              <a:t>www.europa.eu/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576000" marR="0" lvl="1" indent="-28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2"/>
              </a:rPr>
              <a:t>http://ec.europa.eu/index_en.htm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576000" marR="0" lvl="1" indent="-28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3"/>
              </a:rPr>
              <a:t>Erasmus Student Network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8000" marR="0" lvl="0" indent="-288000" algn="l" defTabSz="7200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8000" marR="0" lvl="0" indent="-288000" algn="l" defTabSz="7200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Transport to and in Belgium</a:t>
            </a:r>
          </a:p>
          <a:p>
            <a:pPr marL="576000" marR="0" lvl="1" indent="-28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4"/>
              </a:rPr>
              <a:t>www.brussels-airlines.be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(air)</a:t>
            </a:r>
          </a:p>
          <a:p>
            <a:pPr marL="576000" marR="0" lvl="1" indent="-28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5"/>
              </a:rPr>
              <a:t>www.b-rail.be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(rail)</a:t>
            </a:r>
          </a:p>
          <a:p>
            <a:pPr marL="576000" marR="0" lvl="1" indent="-28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6"/>
              </a:rPr>
              <a:t>www.delijn.be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(bus)</a:t>
            </a:r>
          </a:p>
          <a:p>
            <a:pPr marL="288000" marR="0" lvl="0" indent="-288000" algn="l" defTabSz="7200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nl-B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8000" marR="0" lvl="0" indent="-288000" algn="l" defTabSz="7200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nl-B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smtClean="0"/>
              <a:t>Tekst niveau 1</a:t>
            </a:r>
          </a:p>
          <a:p>
            <a:pPr lvl="1"/>
            <a:r>
              <a:rPr lang="nl-BE" dirty="0" smtClean="0"/>
              <a:t>Tekst niveau 2</a:t>
            </a:r>
          </a:p>
          <a:p>
            <a:pPr lvl="2"/>
            <a:r>
              <a:rPr lang="nl-BE" dirty="0" smtClean="0"/>
              <a:t>Tekst niveau 3</a:t>
            </a:r>
            <a:endParaRPr lang="nl-NL" dirty="0" smtClean="0"/>
          </a:p>
          <a:p>
            <a:pPr lvl="3"/>
            <a:r>
              <a:rPr lang="nl-BE" dirty="0" smtClean="0"/>
              <a:t>Tekst niveau 4</a:t>
            </a:r>
            <a:endParaRPr lang="nl-NL" dirty="0" smtClean="0"/>
          </a:p>
          <a:p>
            <a:pPr lvl="4"/>
            <a:r>
              <a:rPr lang="nl-BE" dirty="0" smtClean="0"/>
              <a:t>Tekst niveau 5</a:t>
            </a:r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519AF-7660-4557-A260-EA39903AA079}" type="datetime1">
              <a:rPr lang="nl-NL" smtClean="0"/>
              <a:pPr/>
              <a:t>15-06-2013</a:t>
            </a:fld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AHS General Info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F08B-08AE-4581-A5CB-D6D9DA0972F7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634082"/>
          </a:xfrm>
        </p:spPr>
        <p:txBody>
          <a:bodyPr>
            <a:normAutofit/>
          </a:bodyPr>
          <a:lstStyle/>
          <a:p>
            <a:r>
              <a:rPr lang="nl-BE" dirty="0" err="1" smtClean="0"/>
              <a:t>Belgium</a:t>
            </a:r>
            <a:r>
              <a:rPr lang="nl-BE" dirty="0" smtClean="0"/>
              <a:t>: </a:t>
            </a:r>
            <a:r>
              <a:rPr lang="nl-BE" dirty="0" err="1" smtClean="0"/>
              <a:t>general</a:t>
            </a:r>
            <a:r>
              <a:rPr lang="nl-BE" dirty="0" smtClean="0"/>
              <a:t> info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4860032" y="1556792"/>
            <a:ext cx="4140968" cy="468052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34000"/>
              </a:lnSpc>
            </a:pPr>
            <a:r>
              <a:rPr lang="nl-BE" sz="3200" b="1" dirty="0" err="1" smtClean="0">
                <a:solidFill>
                  <a:srgbClr val="BBCC00"/>
                </a:solidFill>
              </a:rPr>
              <a:t>Where</a:t>
            </a:r>
            <a:r>
              <a:rPr lang="nl-BE" sz="3200" b="1" dirty="0" smtClean="0">
                <a:solidFill>
                  <a:srgbClr val="BBCC00"/>
                </a:solidFill>
              </a:rPr>
              <a:t>? </a:t>
            </a:r>
            <a:r>
              <a:rPr lang="nl-BE" sz="3200" b="1" dirty="0" smtClean="0"/>
              <a:t>Western </a:t>
            </a:r>
            <a:r>
              <a:rPr lang="nl-BE" sz="3200" b="1" dirty="0" err="1" smtClean="0"/>
              <a:t>Europe</a:t>
            </a:r>
            <a:endParaRPr lang="nl-BE" sz="3200" b="1" dirty="0" smtClean="0"/>
          </a:p>
          <a:p>
            <a:pPr>
              <a:lnSpc>
                <a:spcPct val="134000"/>
              </a:lnSpc>
            </a:pPr>
            <a:r>
              <a:rPr lang="nl-BE" sz="3200" b="1" dirty="0" err="1" smtClean="0">
                <a:solidFill>
                  <a:srgbClr val="BBCC00"/>
                </a:solidFill>
              </a:rPr>
              <a:t>Surface</a:t>
            </a:r>
            <a:r>
              <a:rPr lang="nl-BE" sz="3200" dirty="0" smtClean="0">
                <a:solidFill>
                  <a:srgbClr val="BBCC00"/>
                </a:solidFill>
              </a:rPr>
              <a:t>: </a:t>
            </a:r>
            <a:r>
              <a:rPr lang="nl-BE" sz="3200" dirty="0" smtClean="0"/>
              <a:t>30528 </a:t>
            </a:r>
            <a:r>
              <a:rPr lang="nl-BE" sz="3200" dirty="0" err="1" smtClean="0"/>
              <a:t>km²</a:t>
            </a:r>
            <a:endParaRPr lang="nl-BE" sz="3200" dirty="0" smtClean="0"/>
          </a:p>
          <a:p>
            <a:pPr>
              <a:lnSpc>
                <a:spcPct val="134000"/>
              </a:lnSpc>
            </a:pPr>
            <a:r>
              <a:rPr lang="nl-BE" sz="3200" b="1" dirty="0" err="1" smtClean="0">
                <a:solidFill>
                  <a:srgbClr val="BBCC00"/>
                </a:solidFill>
              </a:rPr>
              <a:t>Population</a:t>
            </a:r>
            <a:r>
              <a:rPr lang="nl-BE" sz="3200" dirty="0" smtClean="0">
                <a:solidFill>
                  <a:srgbClr val="BBCC00"/>
                </a:solidFill>
              </a:rPr>
              <a:t>: </a:t>
            </a:r>
            <a:r>
              <a:rPr lang="nl-BE" sz="3200" dirty="0" smtClean="0"/>
              <a:t>10.584.534</a:t>
            </a:r>
          </a:p>
          <a:p>
            <a:pPr>
              <a:lnSpc>
                <a:spcPct val="134000"/>
              </a:lnSpc>
            </a:pPr>
            <a:r>
              <a:rPr lang="nl-BE" sz="3200" b="1" dirty="0" err="1" smtClean="0">
                <a:solidFill>
                  <a:srgbClr val="BBCC00"/>
                </a:solidFill>
              </a:rPr>
              <a:t>Head</a:t>
            </a:r>
            <a:r>
              <a:rPr lang="nl-BE" sz="3200" b="1" dirty="0" smtClean="0">
                <a:solidFill>
                  <a:srgbClr val="BBCC00"/>
                </a:solidFill>
              </a:rPr>
              <a:t> of State</a:t>
            </a:r>
            <a:r>
              <a:rPr lang="nl-BE" sz="3200" dirty="0" smtClean="0"/>
              <a:t>: King Albert II</a:t>
            </a:r>
          </a:p>
          <a:p>
            <a:pPr>
              <a:lnSpc>
                <a:spcPct val="134000"/>
              </a:lnSpc>
            </a:pPr>
            <a:r>
              <a:rPr lang="nl-BE" sz="3200" dirty="0" smtClean="0"/>
              <a:t>Host of the </a:t>
            </a:r>
            <a:r>
              <a:rPr lang="nl-BE" sz="3200" dirty="0" err="1" smtClean="0"/>
              <a:t>EU's</a:t>
            </a:r>
            <a:r>
              <a:rPr lang="nl-BE" sz="3200" dirty="0" smtClean="0"/>
              <a:t> </a:t>
            </a:r>
            <a:r>
              <a:rPr lang="nl-BE" sz="3200" b="1" dirty="0" err="1" smtClean="0"/>
              <a:t>headquarters</a:t>
            </a:r>
            <a:endParaRPr lang="nl-BE" sz="3200" b="1" dirty="0" smtClean="0"/>
          </a:p>
          <a:p>
            <a:pPr>
              <a:lnSpc>
                <a:spcPct val="120000"/>
              </a:lnSpc>
            </a:pPr>
            <a:r>
              <a:rPr lang="nl-BE" sz="3200" dirty="0" smtClean="0"/>
              <a:t>Herman Van </a:t>
            </a:r>
            <a:r>
              <a:rPr lang="nl-BE" sz="3200" dirty="0" err="1" smtClean="0"/>
              <a:t>Rompuy</a:t>
            </a:r>
            <a:r>
              <a:rPr lang="nl-BE" sz="3200" dirty="0" smtClean="0"/>
              <a:t>, a </a:t>
            </a:r>
            <a:r>
              <a:rPr lang="nl-BE" sz="3200" dirty="0" err="1" smtClean="0"/>
              <a:t>Belgian</a:t>
            </a:r>
            <a:r>
              <a:rPr lang="nl-BE" sz="3200" dirty="0" smtClean="0"/>
              <a:t> is the president of the </a:t>
            </a:r>
            <a:r>
              <a:rPr lang="nl-BE" sz="3200" dirty="0" err="1" smtClean="0"/>
              <a:t>European</a:t>
            </a:r>
            <a:r>
              <a:rPr lang="nl-BE" sz="3200" dirty="0" smtClean="0"/>
              <a:t> </a:t>
            </a:r>
            <a:r>
              <a:rPr lang="nl-BE" sz="3200" dirty="0" err="1" smtClean="0"/>
              <a:t>Council</a:t>
            </a:r>
            <a:endParaRPr lang="nl-BE" sz="3200" dirty="0" smtClean="0"/>
          </a:p>
          <a:p>
            <a:pPr>
              <a:lnSpc>
                <a:spcPct val="134000"/>
              </a:lnSpc>
            </a:pPr>
            <a:r>
              <a:rPr lang="nl-BE" sz="3200" b="1" dirty="0" err="1" smtClean="0">
                <a:solidFill>
                  <a:srgbClr val="BBCC00"/>
                </a:solidFill>
              </a:rPr>
              <a:t>Boundaries</a:t>
            </a:r>
            <a:r>
              <a:rPr lang="nl-BE" sz="3200" dirty="0" smtClean="0">
                <a:solidFill>
                  <a:srgbClr val="BBCC00"/>
                </a:solidFill>
              </a:rPr>
              <a:t>: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nl-BE" sz="2400" dirty="0" smtClean="0"/>
              <a:t>The </a:t>
            </a:r>
            <a:r>
              <a:rPr lang="nl-BE" sz="2400" dirty="0" err="1" smtClean="0"/>
              <a:t>Netherlands</a:t>
            </a:r>
            <a:endParaRPr lang="nl-BE" sz="2400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nl-BE" sz="2400" dirty="0" err="1" smtClean="0"/>
              <a:t>Germany</a:t>
            </a:r>
            <a:endParaRPr lang="nl-BE" sz="2400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nl-BE" sz="2400" dirty="0" smtClean="0"/>
              <a:t>France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nl-BE" sz="2400" dirty="0" smtClean="0"/>
              <a:t>UK (over </a:t>
            </a:r>
            <a:r>
              <a:rPr lang="nl-BE" sz="2400" dirty="0" err="1" smtClean="0"/>
              <a:t>North</a:t>
            </a:r>
            <a:r>
              <a:rPr lang="nl-BE" sz="2400" dirty="0" smtClean="0"/>
              <a:t> </a:t>
            </a:r>
            <a:r>
              <a:rPr lang="nl-BE" sz="2400" dirty="0" err="1" smtClean="0"/>
              <a:t>Sea</a:t>
            </a:r>
            <a:r>
              <a:rPr lang="nl-BE" sz="2400" dirty="0" smtClean="0"/>
              <a:t>)</a:t>
            </a:r>
          </a:p>
          <a:p>
            <a:endParaRPr lang="nl-NL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700808"/>
            <a:ext cx="4032448" cy="4248472"/>
          </a:xfrm>
          <a:prstGeom prst="rect">
            <a:avLst/>
          </a:prstGeom>
          <a:noFill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988840"/>
            <a:ext cx="679450" cy="4714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" name="Line 8"/>
          <p:cNvSpPr>
            <a:spLocks noChangeShapeType="1"/>
          </p:cNvSpPr>
          <p:nvPr/>
        </p:nvSpPr>
        <p:spPr bwMode="auto">
          <a:xfrm rot="16200000" flipH="1" flipV="1">
            <a:off x="1187549" y="3285059"/>
            <a:ext cx="1584325" cy="0"/>
          </a:xfrm>
          <a:prstGeom prst="line">
            <a:avLst/>
          </a:prstGeom>
          <a:noFill/>
          <a:ln w="38100">
            <a:solidFill>
              <a:srgbClr val="FD2703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15" name="Tijdelijke aanduiding voor tekst 2"/>
          <p:cNvSpPr txBox="1">
            <a:spLocks/>
          </p:cNvSpPr>
          <p:nvPr/>
        </p:nvSpPr>
        <p:spPr>
          <a:xfrm>
            <a:off x="683568" y="980728"/>
            <a:ext cx="7848872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/>
          <a:p>
            <a:pPr marL="288000" indent="-288000" algn="ctr" defTabSz="720000">
              <a:spcBef>
                <a:spcPct val="20000"/>
              </a:spcBef>
              <a:buClr>
                <a:schemeClr val="accent2"/>
              </a:buClr>
              <a:buSzPct val="100000"/>
            </a:pPr>
            <a:r>
              <a:rPr lang="nl-BE" sz="2400" b="1" dirty="0" smtClean="0">
                <a:solidFill>
                  <a:schemeClr val="bg1"/>
                </a:solidFill>
              </a:rPr>
              <a:t>Arteveldehogeschool is in </a:t>
            </a:r>
            <a:r>
              <a:rPr lang="nl-BE" sz="2400" b="1" dirty="0" err="1" smtClean="0">
                <a:solidFill>
                  <a:schemeClr val="bg1"/>
                </a:solidFill>
              </a:rPr>
              <a:t>Belgium</a:t>
            </a:r>
            <a:endParaRPr kumimoji="0" lang="nl-BE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8021-B3DB-451C-8D1D-3B356BD95019}" type="datetime1">
              <a:rPr lang="nl-NL" smtClean="0"/>
              <a:pPr/>
              <a:t>15-06-2013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voorbeeldslides presentatie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F08B-08AE-4581-A5CB-D6D9DA0972F7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8" name="Picture 8"/>
          <p:cNvPicPr>
            <a:picLocks noGrp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451136" cy="491546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500" dirty="0" err="1" smtClean="0"/>
              <a:t>Higher</a:t>
            </a:r>
            <a:r>
              <a:rPr lang="nl-BE" sz="3500" dirty="0" smtClean="0"/>
              <a:t> </a:t>
            </a:r>
            <a:r>
              <a:rPr lang="nl-BE" sz="3500" dirty="0" err="1" smtClean="0"/>
              <a:t>education</a:t>
            </a:r>
            <a:r>
              <a:rPr lang="nl-BE" sz="3500" dirty="0" smtClean="0"/>
              <a:t> in the </a:t>
            </a:r>
            <a:r>
              <a:rPr lang="nl-BE" sz="3500" dirty="0" err="1" smtClean="0"/>
              <a:t>flemish</a:t>
            </a:r>
            <a:r>
              <a:rPr lang="nl-BE" sz="3500" dirty="0" smtClean="0"/>
              <a:t> </a:t>
            </a:r>
            <a:r>
              <a:rPr lang="nl-BE" sz="3500" dirty="0" err="1" smtClean="0"/>
              <a:t>community</a:t>
            </a:r>
            <a:r>
              <a:rPr lang="nl-BE" sz="3500" dirty="0" smtClean="0"/>
              <a:t> (</a:t>
            </a:r>
            <a:r>
              <a:rPr lang="nl-BE" sz="3500" dirty="0" err="1" smtClean="0"/>
              <a:t>Flanders</a:t>
            </a:r>
            <a:r>
              <a:rPr lang="nl-BE" sz="3500" dirty="0" smtClean="0"/>
              <a:t>)</a:t>
            </a:r>
            <a:endParaRPr lang="nl-NL" sz="35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398B-9BCB-41E3-B027-8436D5535527}" type="datetime1">
              <a:rPr lang="nl-NL" smtClean="0"/>
              <a:pPr/>
              <a:t>15-06-2013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AHS General Info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F08B-08AE-4581-A5CB-D6D9DA0972F7}" type="slidenum">
              <a:rPr lang="nl-NL" smtClean="0"/>
              <a:pPr/>
              <a:t>5</a:t>
            </a:fld>
            <a:endParaRPr lang="nl-NL"/>
          </a:p>
        </p:txBody>
      </p:sp>
      <p:pic>
        <p:nvPicPr>
          <p:cNvPr id="9" name="Tijdelijke aanduiding voor afbeelding 9" descr="IMG_4787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152" b="6152"/>
          <a:stretch>
            <a:fillRect/>
          </a:stretch>
        </p:blipFill>
        <p:spPr>
          <a:xfrm>
            <a:off x="2339752" y="404664"/>
            <a:ext cx="4680520" cy="277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519AF-7660-4557-A260-EA39903AA079}" type="datetime1">
              <a:rPr lang="nl-NL" smtClean="0"/>
              <a:pPr/>
              <a:t>15-06-2013</a:t>
            </a:fld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AHS General Info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F08B-08AE-4581-A5CB-D6D9DA0972F7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634082"/>
          </a:xfrm>
        </p:spPr>
        <p:txBody>
          <a:bodyPr>
            <a:normAutofit/>
          </a:bodyPr>
          <a:lstStyle/>
          <a:p>
            <a:pPr algn="ctr"/>
            <a:r>
              <a:rPr lang="nl-BE" dirty="0" err="1" smtClean="0"/>
              <a:t>Higher</a:t>
            </a:r>
            <a:r>
              <a:rPr lang="nl-BE" dirty="0" smtClean="0"/>
              <a:t> </a:t>
            </a:r>
            <a:r>
              <a:rPr lang="nl-BE" dirty="0" err="1" smtClean="0"/>
              <a:t>Education</a:t>
            </a:r>
            <a:r>
              <a:rPr lang="nl-BE" dirty="0" smtClean="0"/>
              <a:t> System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395536" y="1556792"/>
            <a:ext cx="8605464" cy="4680520"/>
          </a:xfrm>
        </p:spPr>
        <p:txBody>
          <a:bodyPr>
            <a:normAutofit/>
          </a:bodyPr>
          <a:lstStyle/>
          <a:p>
            <a:pPr>
              <a:lnSpc>
                <a:spcPct val="134000"/>
              </a:lnSpc>
            </a:pPr>
            <a:r>
              <a:rPr lang="en-US" sz="2200" dirty="0" smtClean="0"/>
              <a:t>Shaped by the European developments in the framework of the Bologna Process</a:t>
            </a:r>
            <a:endParaRPr lang="en-US" sz="700" dirty="0" smtClean="0"/>
          </a:p>
          <a:p>
            <a:pPr>
              <a:lnSpc>
                <a:spcPct val="134000"/>
              </a:lnSpc>
            </a:pPr>
            <a:r>
              <a:rPr lang="en-US" sz="2200" u="sng" dirty="0" smtClean="0"/>
              <a:t>2</a:t>
            </a:r>
            <a:r>
              <a:rPr lang="en-US" sz="2200" b="1" u="sng" dirty="0" smtClean="0"/>
              <a:t> </a:t>
            </a:r>
            <a:r>
              <a:rPr lang="en-US" sz="2200" u="sng" dirty="0" smtClean="0"/>
              <a:t>types</a:t>
            </a:r>
            <a:r>
              <a:rPr lang="en-US" sz="2200" b="1" dirty="0" smtClean="0"/>
              <a:t> </a:t>
            </a:r>
            <a:r>
              <a:rPr lang="en-US" sz="2200" dirty="0" smtClean="0"/>
              <a:t>of institutions: </a:t>
            </a:r>
            <a:r>
              <a:rPr lang="en-US" sz="2200" b="1" i="1" dirty="0" smtClean="0"/>
              <a:t>universities</a:t>
            </a:r>
            <a:r>
              <a:rPr lang="en-US" sz="2200" dirty="0" smtClean="0"/>
              <a:t> and </a:t>
            </a:r>
            <a:r>
              <a:rPr lang="en-US" sz="2200" b="1" i="1" dirty="0" smtClean="0"/>
              <a:t>university colleges </a:t>
            </a:r>
            <a:br>
              <a:rPr lang="en-US" sz="2200" b="1" i="1" dirty="0" smtClean="0"/>
            </a:br>
            <a:r>
              <a:rPr lang="en-US" sz="1800" dirty="0" smtClean="0"/>
              <a:t>=&gt; specific profiles but cooperate intensively</a:t>
            </a:r>
          </a:p>
          <a:p>
            <a:pPr>
              <a:lnSpc>
                <a:spcPct val="134000"/>
              </a:lnSpc>
            </a:pPr>
            <a:r>
              <a:rPr lang="nl-BE" sz="2200" dirty="0" smtClean="0"/>
              <a:t>The Bachelor - </a:t>
            </a:r>
            <a:r>
              <a:rPr lang="nl-BE" sz="2200" dirty="0" err="1" smtClean="0"/>
              <a:t>Master</a:t>
            </a:r>
            <a:r>
              <a:rPr lang="nl-BE" sz="2200" dirty="0" smtClean="0"/>
              <a:t> </a:t>
            </a:r>
            <a:r>
              <a:rPr lang="nl-BE" sz="2200" dirty="0" err="1" smtClean="0"/>
              <a:t>structure</a:t>
            </a:r>
            <a:r>
              <a:rPr lang="nl-BE" sz="2200" dirty="0" smtClean="0"/>
              <a:t>: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b="1" dirty="0" smtClean="0"/>
              <a:t>Bachelor's degrees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1800" u="sng" dirty="0" smtClean="0"/>
              <a:t>professional bachelor's </a:t>
            </a:r>
            <a:r>
              <a:rPr lang="en-US" sz="1800" u="sng" dirty="0" err="1" smtClean="0"/>
              <a:t>programmes</a:t>
            </a:r>
            <a:r>
              <a:rPr lang="en-US" sz="1800" dirty="0" smtClean="0"/>
              <a:t>:       </a:t>
            </a:r>
            <a:r>
              <a:rPr lang="en-US" sz="1800" b="1" dirty="0" smtClean="0">
                <a:solidFill>
                  <a:srgbClr val="BBCC00"/>
                </a:solidFill>
              </a:rPr>
              <a:t> =&gt; only at University Colleges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practice-oriented + periods of apprenticeships </a:t>
            </a:r>
            <a:r>
              <a:rPr lang="en-US" sz="1500" dirty="0" smtClean="0"/>
              <a:t>(</a:t>
            </a:r>
            <a:r>
              <a:rPr lang="en-US" sz="1500" i="1" dirty="0" smtClean="0"/>
              <a:t>at least 180 ECTS )</a:t>
            </a:r>
            <a:r>
              <a:rPr lang="en-US" sz="1800" dirty="0" smtClean="0"/>
              <a:t>	</a:t>
            </a:r>
            <a:endParaRPr lang="en-US" sz="1800" b="1" dirty="0" smtClean="0">
              <a:solidFill>
                <a:srgbClr val="BBCC00"/>
              </a:solidFill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1800" u="sng" dirty="0" smtClean="0"/>
              <a:t>advanced bachelor's </a:t>
            </a:r>
            <a:r>
              <a:rPr lang="en-US" sz="1800" u="sng" dirty="0" err="1" smtClean="0"/>
              <a:t>programmes</a:t>
            </a:r>
            <a:r>
              <a:rPr lang="en-US" sz="1800" dirty="0" smtClean="0"/>
              <a:t>: </a:t>
            </a:r>
            <a:br>
              <a:rPr lang="en-US" sz="1800" dirty="0" smtClean="0"/>
            </a:br>
            <a:r>
              <a:rPr lang="en-US" sz="1800" dirty="0" smtClean="0"/>
              <a:t>Further studies + deepening knowledge and/or competences acquired in professional bachelor's </a:t>
            </a:r>
            <a:r>
              <a:rPr lang="en-US" sz="1800" dirty="0" err="1" smtClean="0"/>
              <a:t>programme</a:t>
            </a:r>
            <a:r>
              <a:rPr lang="en-US" sz="1800" dirty="0" smtClean="0"/>
              <a:t> </a:t>
            </a:r>
            <a:r>
              <a:rPr lang="en-US" sz="1800" i="1" dirty="0" smtClean="0"/>
              <a:t>(at least 60 ECTS )</a:t>
            </a:r>
            <a:endParaRPr lang="nl-BE" sz="1800" dirty="0" smtClean="0"/>
          </a:p>
        </p:txBody>
      </p:sp>
      <p:sp>
        <p:nvSpPr>
          <p:cNvPr id="15" name="Tijdelijke aanduiding voor tekst 2"/>
          <p:cNvSpPr txBox="1">
            <a:spLocks/>
          </p:cNvSpPr>
          <p:nvPr/>
        </p:nvSpPr>
        <p:spPr>
          <a:xfrm>
            <a:off x="683568" y="980728"/>
            <a:ext cx="7848872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/>
          <a:p>
            <a:pPr marL="288000" indent="-288000" algn="ctr" defTabSz="720000">
              <a:spcBef>
                <a:spcPct val="20000"/>
              </a:spcBef>
              <a:buClr>
                <a:schemeClr val="accent2"/>
              </a:buClr>
              <a:buSzPct val="100000"/>
            </a:pPr>
            <a:r>
              <a:rPr lang="nl-BE" sz="2400" b="1" dirty="0" smtClean="0">
                <a:solidFill>
                  <a:schemeClr val="bg1"/>
                </a:solidFill>
              </a:rPr>
              <a:t>General info</a:t>
            </a:r>
            <a:endParaRPr kumimoji="0" lang="nl-BE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988840"/>
            <a:ext cx="160939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19433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519AF-7660-4557-A260-EA39903AA079}" type="datetime1">
              <a:rPr lang="nl-NL" smtClean="0"/>
              <a:pPr/>
              <a:t>15-06-2013</a:t>
            </a:fld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AHS General Info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F08B-08AE-4581-A5CB-D6D9DA0972F7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634082"/>
          </a:xfrm>
        </p:spPr>
        <p:txBody>
          <a:bodyPr>
            <a:normAutofit/>
          </a:bodyPr>
          <a:lstStyle/>
          <a:p>
            <a:pPr algn="ctr"/>
            <a:r>
              <a:rPr lang="nl-BE" dirty="0" err="1" smtClean="0"/>
              <a:t>Higher</a:t>
            </a:r>
            <a:r>
              <a:rPr lang="nl-BE" dirty="0" smtClean="0"/>
              <a:t> </a:t>
            </a:r>
            <a:r>
              <a:rPr lang="nl-BE" dirty="0" err="1" smtClean="0"/>
              <a:t>Education</a:t>
            </a:r>
            <a:r>
              <a:rPr lang="nl-BE" dirty="0" smtClean="0"/>
              <a:t> System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2123728" y="1484784"/>
            <a:ext cx="6877272" cy="468052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1800" u="sng" dirty="0" smtClean="0"/>
              <a:t>academic bachelor's </a:t>
            </a:r>
            <a:r>
              <a:rPr lang="en-US" sz="1800" u="sng" dirty="0" err="1" smtClean="0"/>
              <a:t>programmes</a:t>
            </a:r>
            <a:r>
              <a:rPr lang="en-US" sz="1800" dirty="0" smtClean="0"/>
              <a:t>: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en-US" sz="1700" dirty="0" smtClean="0"/>
              <a:t>Theoretic knowledge and further studies at master's level </a:t>
            </a:r>
            <a:r>
              <a:rPr lang="en-US" sz="1500" i="1" dirty="0" smtClean="0"/>
              <a:t>(at least 180 ECTS )</a:t>
            </a:r>
            <a:r>
              <a:rPr lang="en-US" sz="1500" i="1" u="sng" dirty="0" smtClean="0"/>
              <a:t> </a:t>
            </a:r>
          </a:p>
          <a:p>
            <a:pPr>
              <a:lnSpc>
                <a:spcPct val="120000"/>
              </a:lnSpc>
              <a:buNone/>
            </a:pPr>
            <a:endParaRPr lang="en-US" sz="700" i="1" u="sng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b="1" dirty="0" smtClean="0"/>
              <a:t>Master's degrees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consist of at least 60 ECTS credits concluded with a master's dissertation 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academic orientation that brings advanced level of knowledge and competences</a:t>
            </a:r>
          </a:p>
          <a:p>
            <a:pPr>
              <a:buNone/>
            </a:pPr>
            <a:endParaRPr lang="en-US" sz="700" dirty="0" smtClean="0"/>
          </a:p>
          <a:p>
            <a:pPr>
              <a:buFont typeface="Wingdings" pitchFamily="2" charset="2"/>
              <a:buChar char="ü"/>
            </a:pPr>
            <a:r>
              <a:rPr lang="en-US" sz="2000" b="1" dirty="0" smtClean="0"/>
              <a:t>Advanced master's </a:t>
            </a:r>
            <a:r>
              <a:rPr lang="en-US" sz="2000" b="1" dirty="0" err="1" smtClean="0"/>
              <a:t>programmes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Further deepen knowledge and/or competences </a:t>
            </a:r>
          </a:p>
          <a:p>
            <a:pPr>
              <a:buNone/>
            </a:pPr>
            <a:endParaRPr lang="en-US" sz="1700" dirty="0" smtClean="0"/>
          </a:p>
          <a:p>
            <a:pPr>
              <a:buFont typeface="Wingdings" pitchFamily="2" charset="2"/>
              <a:buChar char="ü"/>
            </a:pPr>
            <a:r>
              <a:rPr lang="en-US" sz="2000" b="1" dirty="0" smtClean="0"/>
              <a:t>PhD degrees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Doctoral </a:t>
            </a:r>
            <a:r>
              <a:rPr lang="en-US" sz="1800" dirty="0" err="1" smtClean="0"/>
              <a:t>programmes</a:t>
            </a:r>
            <a:endParaRPr lang="en-US" sz="1800" dirty="0" smtClean="0"/>
          </a:p>
          <a:p>
            <a:pPr>
              <a:lnSpc>
                <a:spcPct val="120000"/>
              </a:lnSpc>
              <a:buNone/>
            </a:pPr>
            <a:r>
              <a:rPr lang="en-US" sz="1700" dirty="0" smtClean="0"/>
              <a:t>	Public presentation of a doctoral thesis based upon independent scientific research</a:t>
            </a:r>
          </a:p>
          <a:p>
            <a:pPr>
              <a:buNone/>
            </a:pPr>
            <a:endParaRPr lang="en-US" sz="2000" b="1" dirty="0" smtClean="0"/>
          </a:p>
          <a:p>
            <a:pPr>
              <a:lnSpc>
                <a:spcPct val="120000"/>
              </a:lnSpc>
              <a:buNone/>
            </a:pPr>
            <a:r>
              <a:rPr lang="en-US" sz="1700" u="sng" dirty="0" smtClean="0"/>
              <a:t/>
            </a:r>
            <a:br>
              <a:rPr lang="en-US" sz="1700" u="sng" dirty="0" smtClean="0"/>
            </a:br>
            <a:endParaRPr lang="en-US" sz="1700" dirty="0" smtClean="0"/>
          </a:p>
        </p:txBody>
      </p:sp>
      <p:sp>
        <p:nvSpPr>
          <p:cNvPr id="15" name="Tijdelijke aanduiding voor tekst 2"/>
          <p:cNvSpPr txBox="1">
            <a:spLocks/>
          </p:cNvSpPr>
          <p:nvPr/>
        </p:nvSpPr>
        <p:spPr>
          <a:xfrm>
            <a:off x="683568" y="980728"/>
            <a:ext cx="7848872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/>
          <a:p>
            <a:pPr marL="288000" indent="-288000" algn="ctr" defTabSz="720000">
              <a:spcBef>
                <a:spcPct val="20000"/>
              </a:spcBef>
              <a:buClr>
                <a:schemeClr val="accent2"/>
              </a:buClr>
              <a:buSzPct val="100000"/>
            </a:pPr>
            <a:r>
              <a:rPr lang="nl-BE" sz="2400" b="1" dirty="0" smtClean="0">
                <a:solidFill>
                  <a:schemeClr val="bg1"/>
                </a:solidFill>
              </a:rPr>
              <a:t>Programmes</a:t>
            </a:r>
            <a:endParaRPr kumimoji="0" lang="nl-BE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725144"/>
            <a:ext cx="8496944" cy="1043831"/>
          </a:xfrm>
        </p:spPr>
        <p:txBody>
          <a:bodyPr>
            <a:normAutofit/>
          </a:bodyPr>
          <a:lstStyle/>
          <a:p>
            <a:r>
              <a:rPr lang="nl-BE" sz="3600" dirty="0" smtClean="0"/>
              <a:t>Artevelde </a:t>
            </a:r>
            <a:r>
              <a:rPr lang="nl-BE" sz="3500" dirty="0" err="1" smtClean="0"/>
              <a:t>University</a:t>
            </a:r>
            <a:r>
              <a:rPr lang="nl-BE" sz="3500" dirty="0" smtClean="0"/>
              <a:t> College </a:t>
            </a:r>
            <a:r>
              <a:rPr lang="nl-BE" sz="3300" dirty="0" smtClean="0"/>
              <a:t>GHENT</a:t>
            </a:r>
            <a:endParaRPr lang="nl-NL" sz="33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398B-9BCB-41E3-B027-8436D5535527}" type="datetime1">
              <a:rPr lang="nl-NL" smtClean="0"/>
              <a:pPr/>
              <a:t>15-06-2013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AHS General Info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F08B-08AE-4581-A5CB-D6D9DA0972F7}" type="slidenum">
              <a:rPr lang="nl-NL" smtClean="0"/>
              <a:pPr/>
              <a:t>8</a:t>
            </a:fld>
            <a:endParaRPr lang="nl-NL"/>
          </a:p>
        </p:txBody>
      </p:sp>
      <p:pic>
        <p:nvPicPr>
          <p:cNvPr id="10" name="Afbeelding 9" descr="ARTEV_lo_met_baseline_RGB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95736" y="332656"/>
            <a:ext cx="4680520" cy="2676267"/>
          </a:xfrm>
          <a:prstGeom prst="rect">
            <a:avLst/>
          </a:prstGeom>
          <a:noFill/>
          <a:ln cmpd="thickThin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519AF-7660-4557-A260-EA39903AA079}" type="datetime1">
              <a:rPr lang="nl-NL" smtClean="0"/>
              <a:pPr/>
              <a:t>15-06-2013</a:t>
            </a:fld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AHS General Info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F08B-08AE-4581-A5CB-D6D9DA0972F7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634082"/>
          </a:xfrm>
        </p:spPr>
        <p:txBody>
          <a:bodyPr>
            <a:normAutofit/>
          </a:bodyPr>
          <a:lstStyle/>
          <a:p>
            <a:pPr algn="ctr"/>
            <a:r>
              <a:rPr lang="nl-BE" dirty="0" smtClean="0"/>
              <a:t>Artevelde </a:t>
            </a:r>
            <a:r>
              <a:rPr lang="nl-BE" dirty="0" err="1" smtClean="0"/>
              <a:t>University</a:t>
            </a:r>
            <a:r>
              <a:rPr lang="nl-BE" dirty="0" smtClean="0"/>
              <a:t> College </a:t>
            </a:r>
            <a:r>
              <a:rPr lang="nl-BE" dirty="0" err="1" smtClean="0"/>
              <a:t>Ghent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539552" y="1556792"/>
            <a:ext cx="8461448" cy="460851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700" dirty="0" smtClean="0"/>
              <a:t>AHS is one of Flanders’ </a:t>
            </a:r>
            <a:r>
              <a:rPr lang="en-US" sz="2700" b="1" dirty="0" smtClean="0">
                <a:solidFill>
                  <a:srgbClr val="BBCC00"/>
                </a:solidFill>
              </a:rPr>
              <a:t>largest university colleges </a:t>
            </a:r>
            <a:r>
              <a:rPr lang="en-US" sz="2700" dirty="0" smtClean="0"/>
              <a:t>of professional education</a:t>
            </a:r>
          </a:p>
          <a:p>
            <a:pPr>
              <a:lnSpc>
                <a:spcPct val="120000"/>
              </a:lnSpc>
            </a:pPr>
            <a:r>
              <a:rPr lang="en-US" sz="2700" dirty="0" smtClean="0"/>
              <a:t>AHS is situated in </a:t>
            </a:r>
            <a:r>
              <a:rPr lang="en-US" sz="2700" b="1" dirty="0" smtClean="0">
                <a:solidFill>
                  <a:srgbClr val="BBCC00"/>
                </a:solidFill>
              </a:rPr>
              <a:t>Ghent 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200" dirty="0" smtClean="0"/>
              <a:t>65.000 students live in Ghent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BBCC00"/>
                </a:solidFill>
              </a:rPr>
              <a:t>centre of learning: </a:t>
            </a:r>
            <a:r>
              <a:rPr lang="en-US" sz="2200" dirty="0" smtClean="0"/>
              <a:t>unique combination of a high quality education with a variety of leisure life</a:t>
            </a:r>
            <a:endParaRPr lang="en-GB" sz="2200" dirty="0" smtClean="0"/>
          </a:p>
          <a:p>
            <a:pPr marL="288000" lvl="1" defTabSz="720000">
              <a:lnSpc>
                <a:spcPct val="120000"/>
              </a:lnSpc>
            </a:pPr>
            <a:r>
              <a:rPr lang="en-US" sz="2700" dirty="0" smtClean="0"/>
              <a:t>Part of </a:t>
            </a:r>
            <a:r>
              <a:rPr lang="en-GB" sz="2700" b="1" dirty="0" smtClean="0">
                <a:solidFill>
                  <a:srgbClr val="BBCC00"/>
                </a:solidFill>
              </a:rPr>
              <a:t>University Ghent Association</a:t>
            </a:r>
            <a:r>
              <a:rPr lang="en-GB" sz="2700" dirty="0" smtClean="0"/>
              <a:t> since 2003</a:t>
            </a:r>
          </a:p>
          <a:p>
            <a:pPr>
              <a:lnSpc>
                <a:spcPct val="120000"/>
              </a:lnSpc>
            </a:pPr>
            <a:endParaRPr lang="en-US" sz="1700" dirty="0" smtClean="0"/>
          </a:p>
        </p:txBody>
      </p:sp>
      <p:sp>
        <p:nvSpPr>
          <p:cNvPr id="15" name="Tijdelijke aanduiding voor tekst 2"/>
          <p:cNvSpPr txBox="1">
            <a:spLocks/>
          </p:cNvSpPr>
          <p:nvPr/>
        </p:nvSpPr>
        <p:spPr>
          <a:xfrm>
            <a:off x="683568" y="980728"/>
            <a:ext cx="7848872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/>
          <a:p>
            <a:pPr marL="288000" indent="-288000" algn="ctr" defTabSz="720000">
              <a:spcBef>
                <a:spcPct val="20000"/>
              </a:spcBef>
              <a:buClr>
                <a:schemeClr val="accent2"/>
              </a:buClr>
              <a:buSzPct val="100000"/>
            </a:pPr>
            <a:r>
              <a:rPr lang="nl-BE" sz="2400" b="1" dirty="0" err="1" smtClean="0">
                <a:solidFill>
                  <a:schemeClr val="bg1"/>
                </a:solidFill>
              </a:rPr>
              <a:t>Who</a:t>
            </a:r>
            <a:r>
              <a:rPr lang="nl-BE" sz="2400" b="1" dirty="0" smtClean="0">
                <a:solidFill>
                  <a:schemeClr val="bg1"/>
                </a:solidFill>
              </a:rPr>
              <a:t>? </a:t>
            </a:r>
            <a:r>
              <a:rPr lang="nl-BE" sz="2400" b="1" dirty="0" err="1" smtClean="0">
                <a:solidFill>
                  <a:schemeClr val="bg1"/>
                </a:solidFill>
              </a:rPr>
              <a:t>What</a:t>
            </a:r>
            <a:r>
              <a:rPr lang="nl-BE" sz="2400" b="1" dirty="0" smtClean="0">
                <a:solidFill>
                  <a:schemeClr val="bg1"/>
                </a:solidFill>
              </a:rPr>
              <a:t>, </a:t>
            </a:r>
            <a:r>
              <a:rPr lang="nl-BE" sz="2400" b="1" dirty="0" err="1" smtClean="0">
                <a:solidFill>
                  <a:schemeClr val="bg1"/>
                </a:solidFill>
              </a:rPr>
              <a:t>Where</a:t>
            </a:r>
            <a:r>
              <a:rPr lang="nl-BE" sz="2400" b="1" dirty="0" smtClean="0">
                <a:solidFill>
                  <a:schemeClr val="bg1"/>
                </a:solidFill>
              </a:rPr>
              <a:t>?</a:t>
            </a:r>
            <a:endParaRPr kumimoji="0" lang="nl-BE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132856"/>
            <a:ext cx="2735263" cy="146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teveldehogeschool">
  <a:themeElements>
    <a:clrScheme name="Arteveldehogeschool">
      <a:dk1>
        <a:sysClr val="windowText" lastClr="000000"/>
      </a:dk1>
      <a:lt1>
        <a:sysClr val="window" lastClr="FFFFFF"/>
      </a:lt1>
      <a:dk2>
        <a:srgbClr val="777777"/>
      </a:dk2>
      <a:lt2>
        <a:srgbClr val="DDDDDD"/>
      </a:lt2>
      <a:accent1>
        <a:srgbClr val="EE9900"/>
      </a:accent1>
      <a:accent2>
        <a:srgbClr val="BBCC00"/>
      </a:accent2>
      <a:accent3>
        <a:srgbClr val="CC0077"/>
      </a:accent3>
      <a:accent4>
        <a:srgbClr val="00AACC"/>
      </a:accent4>
      <a:accent5>
        <a:srgbClr val="AAAAAA"/>
      </a:accent5>
      <a:accent6>
        <a:srgbClr val="777777"/>
      </a:accent6>
      <a:hlink>
        <a:srgbClr val="0000FF"/>
      </a:hlink>
      <a:folHlink>
        <a:srgbClr val="800080"/>
      </a:folHlink>
    </a:clrScheme>
    <a:fontScheme name="Arteveldehogeschoo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Arteveldehogeschool</Template>
  <TotalTime>1028</TotalTime>
  <Words>1031</Words>
  <Application>Microsoft Macintosh PowerPoint</Application>
  <PresentationFormat>Diavoorstelling (4:3)</PresentationFormat>
  <Paragraphs>243</Paragraphs>
  <Slides>20</Slides>
  <Notes>2</Notes>
  <HiddenSlides>0</HiddenSlides>
  <MMClips>0</MMClips>
  <ScaleCrop>false</ScaleCrop>
  <HeadingPairs>
    <vt:vector size="4" baseType="variant">
      <vt:variant>
        <vt:lpstr>Ontwerpsjabloon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Arteveldehogeschool</vt:lpstr>
      <vt:lpstr>Artevelde University College Ghent</vt:lpstr>
      <vt:lpstr>Belgium, in the heart of europe</vt:lpstr>
      <vt:lpstr>Belgium: general info</vt:lpstr>
      <vt:lpstr>Dia 4</vt:lpstr>
      <vt:lpstr>Higher education in the flemish community (Flanders)</vt:lpstr>
      <vt:lpstr>Higher Education System</vt:lpstr>
      <vt:lpstr>Higher Education System</vt:lpstr>
      <vt:lpstr>Artevelde University College GHENT</vt:lpstr>
      <vt:lpstr>Artevelde University College Ghent</vt:lpstr>
      <vt:lpstr>Artevelde University College Ghent</vt:lpstr>
      <vt:lpstr>Artevelde University College Ghent</vt:lpstr>
      <vt:lpstr>Artevelde University College Ghent</vt:lpstr>
      <vt:lpstr>Artevelde University College Ghent</vt:lpstr>
      <vt:lpstr>Artevelde Business School</vt:lpstr>
      <vt:lpstr>Artevelde Business School: electives</vt:lpstr>
      <vt:lpstr>Artevelde University College Ghent</vt:lpstr>
      <vt:lpstr>Dia 17</vt:lpstr>
      <vt:lpstr>Dia 18</vt:lpstr>
      <vt:lpstr>Dia 19</vt:lpstr>
      <vt:lpstr>Dia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Pascal Van den Broeck</dc:creator>
  <cp:lastModifiedBy>Valentijn Gert</cp:lastModifiedBy>
  <cp:revision>243</cp:revision>
  <dcterms:created xsi:type="dcterms:W3CDTF">2013-06-15T17:36:58Z</dcterms:created>
  <dcterms:modified xsi:type="dcterms:W3CDTF">2013-06-15T17:37:17Z</dcterms:modified>
</cp:coreProperties>
</file>